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345" r:id="rId3"/>
    <p:sldId id="346" r:id="rId4"/>
    <p:sldId id="257" r:id="rId5"/>
    <p:sldId id="258" r:id="rId6"/>
    <p:sldId id="259" r:id="rId7"/>
    <p:sldId id="260" r:id="rId8"/>
    <p:sldId id="347" r:id="rId9"/>
    <p:sldId id="261" r:id="rId10"/>
    <p:sldId id="262" r:id="rId11"/>
    <p:sldId id="263" r:id="rId12"/>
    <p:sldId id="348" r:id="rId13"/>
    <p:sldId id="268" r:id="rId14"/>
    <p:sldId id="269" r:id="rId15"/>
    <p:sldId id="270" r:id="rId16"/>
    <p:sldId id="271" r:id="rId17"/>
    <p:sldId id="272" r:id="rId18"/>
    <p:sldId id="349" r:id="rId19"/>
    <p:sldId id="273" r:id="rId20"/>
    <p:sldId id="274" r:id="rId21"/>
    <p:sldId id="275" r:id="rId22"/>
    <p:sldId id="350" r:id="rId23"/>
    <p:sldId id="277" r:id="rId24"/>
    <p:sldId id="278" r:id="rId25"/>
    <p:sldId id="279" r:id="rId26"/>
    <p:sldId id="280" r:id="rId27"/>
    <p:sldId id="281" r:id="rId28"/>
    <p:sldId id="351" r:id="rId29"/>
    <p:sldId id="283" r:id="rId30"/>
    <p:sldId id="284" r:id="rId31"/>
    <p:sldId id="285" r:id="rId32"/>
    <p:sldId id="353" r:id="rId33"/>
    <p:sldId id="352" r:id="rId34"/>
  </p:sldIdLst>
  <p:sldSz cx="12192000" cy="6858000"/>
  <p:notesSz cx="68580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04" autoAdjust="0"/>
  </p:normalViewPr>
  <p:slideViewPr>
    <p:cSldViewPr>
      <p:cViewPr varScale="1">
        <p:scale>
          <a:sx n="69" d="100"/>
          <a:sy n="69" d="100"/>
        </p:scale>
        <p:origin x="120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6E8A2-AA5E-467E-A145-5309C7172B9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39998-4D53-4332-8429-D9BDA6CF8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/>
              <a:t>Geometry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5=15.7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17=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=5.41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=7.3304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𝑅𝑒𝑣𝑜𝑢𝑙𝑡𝑖𝑜𝑛𝑠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7.3304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=68.2 </m:t>
                      </m:r>
                      <m:r>
                        <a:rPr lang="en-US" b="0" i="1" smtClean="0">
                          <a:latin typeface="Cambria Math"/>
                        </a:rPr>
                        <m:t>𝑟𝑒𝑣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𝐶=𝜋𝑑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𝐶=𝜋5=15.7 𝑖𝑛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17=𝜋𝑑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17/𝜋=𝑑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𝑑=5.41 𝑓𝑡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28 𝑖𝑛=2 1/3 𝑓𝑡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𝐶=𝜋(2 1/3)=7.3304 𝑓𝑡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𝑅𝑒𝑣𝑜𝑢𝑙𝑡𝑖𝑜𝑛𝑠=500/7.3304=68.2 𝑟𝑒𝑣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3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𝐴𝑟𝑐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𝐿𝑒𝑛𝑔𝑡h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groupChr>
                            <m:groupChrPr>
                              <m:chr m:val="⏜"/>
                              <m:pos m:val="top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𝐴𝐵</m:t>
                              </m:r>
                            </m:e>
                          </m:groupCh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360°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⋅2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𝐴𝑟𝑐 𝐿𝑒𝑛𝑔𝑡ℎ  ⏜𝐴𝐵=(𝑚⏜𝐴𝐵)/(360°)⋅2𝜋𝑟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12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=4.5 </m:t>
                      </m:r>
                      <m:r>
                        <a:rPr lang="en-US" b="0" i="1" smtClean="0">
                          <a:latin typeface="Cambria Math"/>
                        </a:rPr>
                        <m:t>𝑦𝑑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𝐴𝑟𝑐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𝐿𝑒𝑛𝑔𝑡h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latin typeface="Cambria Math"/>
                            </a:rPr>
                            <m:t>𝑃𝑄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⋅2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4.5 </m:t>
                      </m:r>
                      <m:r>
                        <a:rPr lang="en-US" b="0" i="1" smtClean="0">
                          <a:latin typeface="Cambria Math"/>
                        </a:rPr>
                        <m:t>𝑦𝑑</m:t>
                      </m:r>
                      <m:r>
                        <a:rPr lang="en-US" b="0" i="1" smtClean="0">
                          <a:latin typeface="Cambria Math"/>
                        </a:rPr>
                        <m:t>=5.89 </m:t>
                      </m:r>
                      <m:r>
                        <a:rPr lang="en-US" b="0" i="1" smtClean="0">
                          <a:latin typeface="Cambria Math"/>
                        </a:rPr>
                        <m:t>𝑦𝑑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𝐴𝑟𝑐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𝐿𝑒𝑛𝑔𝑡h</m:t>
                      </m:r>
                      <m:r>
                        <a:rPr lang="en-US" b="0" i="1" smtClean="0">
                          <a:latin typeface="Cambria Math"/>
                        </a:rPr>
                        <m:t> =61.26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61.26 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270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⋅2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61.26 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=.75⋅2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81.7 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𝑟=4.5 𝑦𝑑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𝐴𝑟𝑐 𝐿𝑒𝑛𝑔𝑡ℎ ⏜𝑃𝑄=75/360⋅2𝜋4.5 𝑦𝑑=5.89 𝑦𝑑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𝐴𝑟𝑐 𝐿𝑒𝑛𝑔𝑡ℎ =61.26 𝑚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61.26 𝑚=270/360⋅2𝜋𝑟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61.26 𝑚=.75⋅2𝜋𝑟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81.7 𝑚=2𝜋𝑟=𝐶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6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two ends make a circle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44.02 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=276.59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Add the two straight stretches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276.59 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84.39 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=445.4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two ends make a circle</a:t>
                </a:r>
              </a:p>
              <a:p>
                <a:r>
                  <a:rPr lang="en-US" b="0" i="0" smtClean="0">
                    <a:latin typeface="Cambria Math"/>
                  </a:rPr>
                  <a:t>𝐶=2𝜋44.02 𝑚=276.59 𝑚</a:t>
                </a:r>
                <a:endParaRPr lang="en-US" dirty="0" smtClean="0"/>
              </a:p>
              <a:p>
                <a:r>
                  <a:rPr lang="en-US" dirty="0" smtClean="0"/>
                  <a:t>Add the two straight stretches</a:t>
                </a:r>
              </a:p>
              <a:p>
                <a:r>
                  <a:rPr lang="en-US" b="0" i="0" smtClean="0">
                    <a:latin typeface="Cambria Math"/>
                  </a:rPr>
                  <a:t>276.59 𝑚+2(84.39 𝑚)=445.4 𝑚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52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9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=615.8 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=205.3 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240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=410.5 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𝐴=𝜋〖14〗^2=615.8 𝑓𝑡^2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𝐴=120/360 𝜋〖14〗^2=205.3 𝑓𝑡^2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𝐴=240/360 𝜋〖14〗^2=410.5 𝑓𝑡^2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2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Semicircle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3.5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=19.2423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Triangle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=24.5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Total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19.2423 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+24.5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=43.7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Semicircle</a:t>
                </a:r>
              </a:p>
              <a:p>
                <a:r>
                  <a:rPr lang="en-US" b="0" i="0" smtClean="0">
                    <a:latin typeface="Cambria Math"/>
                  </a:rPr>
                  <a:t>𝐴=1/2 (𝜋〖3.5〗^2 )=19.2423 𝑚^2</a:t>
                </a:r>
                <a:endParaRPr lang="en-US" b="0" dirty="0" smtClean="0"/>
              </a:p>
              <a:p>
                <a:r>
                  <a:rPr lang="en-US" dirty="0" smtClean="0"/>
                  <a:t>Triangle</a:t>
                </a:r>
              </a:p>
              <a:p>
                <a:r>
                  <a:rPr lang="en-US" b="0" i="0" smtClean="0">
                    <a:latin typeface="Cambria Math"/>
                  </a:rPr>
                  <a:t>𝐴=1/2 (7)(7)=24.5 𝑚^2</a:t>
                </a:r>
                <a:endParaRPr lang="en-US" b="0" dirty="0" smtClean="0"/>
              </a:p>
              <a:p>
                <a:r>
                  <a:rPr lang="en-US" dirty="0" smtClean="0"/>
                  <a:t>Total</a:t>
                </a:r>
              </a:p>
              <a:p>
                <a:r>
                  <a:rPr lang="en-US" b="0" i="0" smtClean="0">
                    <a:latin typeface="Cambria Math"/>
                  </a:rPr>
                  <a:t>19.2423 𝑚^2+24.5〖 𝑚〗^2=43.7 𝑚^2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8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68888-744F-4050-BBCF-883743FC4904}" type="slidenum">
              <a:rPr lang="en-US"/>
              <a:pPr/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has 8 sides, I’ll call them </a:t>
            </a:r>
            <a:r>
              <a:rPr lang="en-US" i="1" dirty="0"/>
              <a:t>s</a:t>
            </a:r>
            <a:r>
              <a:rPr lang="en-US" dirty="0"/>
              <a:t>.  </a:t>
            </a:r>
          </a:p>
          <a:p>
            <a:r>
              <a:rPr lang="en-US" dirty="0"/>
              <a:t>If we draw lines connecting opposite vertices, we have 8 identical triangles.  </a:t>
            </a:r>
          </a:p>
          <a:p>
            <a:r>
              <a:rPr lang="en-US" dirty="0"/>
              <a:t>Draw the altitudes from the center of the sign and call it </a:t>
            </a:r>
            <a:r>
              <a:rPr lang="en-US" i="1" dirty="0"/>
              <a:t>a</a:t>
            </a:r>
            <a:r>
              <a:rPr lang="en-US" dirty="0"/>
              <a:t>.  </a:t>
            </a:r>
          </a:p>
          <a:p>
            <a:r>
              <a:rPr lang="en-US" dirty="0"/>
              <a:t>The area of each triangle is ½ </a:t>
            </a:r>
            <a:r>
              <a:rPr lang="en-US" i="1" dirty="0" err="1"/>
              <a:t>sa</a:t>
            </a:r>
            <a:r>
              <a:rPr lang="en-US" dirty="0"/>
              <a:t>.  </a:t>
            </a:r>
          </a:p>
          <a:p>
            <a:r>
              <a:rPr lang="en-US" dirty="0"/>
              <a:t>The area of the sign then is 8(½ </a:t>
            </a:r>
            <a:r>
              <a:rPr lang="en-US" i="1" dirty="0" err="1"/>
              <a:t>sa</a:t>
            </a:r>
            <a:r>
              <a:rPr lang="en-US" dirty="0"/>
              <a:t>).  </a:t>
            </a:r>
          </a:p>
          <a:p>
            <a:r>
              <a:rPr lang="en-US" dirty="0"/>
              <a:t>But the perimeter, </a:t>
            </a:r>
            <a:r>
              <a:rPr lang="en-US" i="1" dirty="0"/>
              <a:t>P</a:t>
            </a:r>
            <a:r>
              <a:rPr lang="en-US" dirty="0"/>
              <a:t>, is 8</a:t>
            </a:r>
            <a:r>
              <a:rPr lang="en-US" i="1" dirty="0"/>
              <a:t>s,</a:t>
            </a:r>
            <a:r>
              <a:rPr lang="en-US" dirty="0"/>
              <a:t> so the Area = ½ </a:t>
            </a:r>
            <a:r>
              <a:rPr lang="en-US" i="1" dirty="0"/>
              <a:t>Pa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7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CBCAD-4E04-422A-B8D7-07FE8C49BDF2}" type="slidenum">
              <a:rPr lang="en-US"/>
              <a:pPr/>
              <a:t>26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Pentagon</a:t>
                </a:r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dirty="0"/>
                  <a:t>Pythagorean</a:t>
                </a:r>
                <a:r>
                  <a:rPr lang="en-US" baseline="0" dirty="0"/>
                  <a:t> theorem to find side</a:t>
                </a:r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6.5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baseline="0" dirty="0"/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42.25+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b="0" baseline="0" dirty="0"/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=21.75</m:t>
                      </m:r>
                    </m:oMath>
                  </m:oMathPara>
                </a14:m>
                <a:endParaRPr lang="en-US" b="0" baseline="0" dirty="0"/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𝑥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87</m:t>
                              </m:r>
                            </m:e>
                          </m:rad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baseline="0" smtClean="0">
                          <a:latin typeface="Cambria Math"/>
                        </a:rPr>
                        <m:t>=4.6637</m:t>
                      </m:r>
                    </m:oMath>
                  </m:oMathPara>
                </a14:m>
                <a:endParaRPr lang="en-US" b="0" baseline="0" dirty="0"/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𝑠</m:t>
                      </m:r>
                      <m:r>
                        <a:rPr lang="en-US" b="0" i="1" baseline="0" smtClean="0">
                          <a:latin typeface="Cambria Math"/>
                        </a:rPr>
                        <m:t>=2</m:t>
                      </m:r>
                      <m:r>
                        <a:rPr lang="en-US" b="0" i="1" baseline="0" smtClean="0">
                          <a:latin typeface="Cambria Math"/>
                        </a:rPr>
                        <m:t>𝑥</m:t>
                      </m:r>
                      <m:r>
                        <a:rPr lang="en-US" b="0" i="1" baseline="0" smtClean="0">
                          <a:latin typeface="Cambria Math"/>
                        </a:rPr>
                        <m:t>=9.3274</m:t>
                      </m:r>
                    </m:oMath>
                  </m:oMathPara>
                </a14:m>
                <a:endParaRPr lang="en-US" b="0" baseline="0" dirty="0"/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baseline="0" dirty="0"/>
                  <a:t>Area</a:t>
                </a:r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𝐴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9.3274⋅5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6.5</m:t>
                          </m:r>
                        </m:e>
                      </m:d>
                      <m:r>
                        <a:rPr lang="en-US" b="0" i="1" baseline="0" smtClean="0">
                          <a:latin typeface="Cambria Math"/>
                        </a:rPr>
                        <m:t>=151.6</m:t>
                      </m:r>
                    </m:oMath>
                  </m:oMathPara>
                </a14:m>
                <a:endParaRPr lang="en-US" b="0" baseline="0" dirty="0"/>
              </a:p>
              <a:p>
                <a:pPr marL="0" lvl="0" indent="0">
                  <a:buFont typeface="Arial" pitchFamily="34" charset="0"/>
                  <a:buNone/>
                </a:pPr>
                <a:endParaRPr lang="en-US" baseline="0" dirty="0"/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aseline="0" dirty="0"/>
                  <a:t>Decagon</a:t>
                </a:r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baseline="0" dirty="0"/>
                  <a:t>Find ½ central angle</a:t>
                </a:r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baseline="0" smtClean="0">
                                  <a:latin typeface="Cambria Math"/>
                                </a:rPr>
                                <m:t>360</m:t>
                              </m:r>
                            </m:num>
                            <m:den>
                              <m:r>
                                <a:rPr lang="en-US" b="0" i="1" baseline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baseline="0" smtClean="0">
                          <a:latin typeface="Cambria Math"/>
                        </a:rPr>
                        <m:t>=18°</m:t>
                      </m:r>
                    </m:oMath>
                  </m:oMathPara>
                </a14:m>
                <a:endParaRPr lang="en-US" b="0" baseline="0" dirty="0"/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baseline="0" dirty="0"/>
                  <a:t>Find apothem</a:t>
                </a:r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baseline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18°</m:t>
                          </m:r>
                        </m:e>
                      </m:func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3.5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b="0" baseline="0" dirty="0"/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𝑎</m:t>
                      </m:r>
                      <m:r>
                        <a:rPr lang="en-US" b="0" i="1" baseline="0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baseline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18°</m:t>
                          </m:r>
                        </m:e>
                      </m:func>
                      <m:r>
                        <a:rPr lang="en-US" b="0" i="1" baseline="0" smtClean="0">
                          <a:latin typeface="Cambria Math"/>
                        </a:rPr>
                        <m:t>=3.5</m:t>
                      </m:r>
                    </m:oMath>
                  </m:oMathPara>
                </a14:m>
                <a:endParaRPr lang="en-US" b="0" baseline="0" dirty="0"/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𝑎</m:t>
                      </m:r>
                      <m:r>
                        <a:rPr lang="en-US" b="0" i="1" baseline="0" smtClean="0">
                          <a:latin typeface="Cambria Math"/>
                        </a:rPr>
                        <m:t>=10.7719</m:t>
                      </m:r>
                    </m:oMath>
                  </m:oMathPara>
                </a14:m>
                <a:endParaRPr lang="en-US" b="0" baseline="0" dirty="0"/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baseline="0" dirty="0"/>
                  <a:t>Find area</a:t>
                </a:r>
              </a:p>
              <a:p>
                <a:pPr marL="0" lv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𝐴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7⋅10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10.7719</m:t>
                          </m:r>
                        </m:e>
                      </m:d>
                      <m:r>
                        <a:rPr lang="en-US" b="0" i="1" baseline="0" smtClean="0">
                          <a:latin typeface="Cambria Math"/>
                        </a:rPr>
                        <m:t>=377.0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 smtClean="0"/>
                  <a:t>Pentagon</a:t>
                </a:r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dirty="0" smtClean="0"/>
                  <a:t>Pythagorean</a:t>
                </a:r>
                <a:r>
                  <a:rPr lang="en-US" baseline="0" dirty="0" smtClean="0"/>
                  <a:t> theorem to find side</a:t>
                </a:r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〖6.5〗^2+𝑥^2=8^2</a:t>
                </a:r>
                <a:endParaRPr lang="en-US" b="0" baseline="0" dirty="0" smtClean="0"/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42.25+𝑥^2=64</a:t>
                </a:r>
                <a:endParaRPr lang="en-US" b="0" baseline="0" dirty="0" smtClean="0"/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𝑥^2=21.75</a:t>
                </a:r>
                <a:endParaRPr lang="en-US" b="0" baseline="0" dirty="0" smtClean="0"/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𝑥=√87/2=4.6637</a:t>
                </a:r>
                <a:endParaRPr lang="en-US" b="0" baseline="0" dirty="0" smtClean="0"/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𝑠=2𝑥=9.3274</a:t>
                </a:r>
                <a:endParaRPr lang="en-US" b="0" baseline="0" dirty="0" smtClean="0"/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baseline="0" dirty="0" smtClean="0"/>
                  <a:t>Area</a:t>
                </a:r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𝐴=1/2 (9.3274⋅5)(6.5)=151.6</a:t>
                </a:r>
                <a:endParaRPr lang="en-US" b="0" baseline="0" dirty="0" smtClean="0"/>
              </a:p>
              <a:p>
                <a:pPr marL="0" lvl="0" indent="0">
                  <a:buFont typeface="Arial" pitchFamily="34" charset="0"/>
                  <a:buNone/>
                </a:pPr>
                <a:endParaRPr lang="en-US" baseline="0" dirty="0" smtClean="0"/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aseline="0" dirty="0" smtClean="0"/>
                  <a:t>Decagon</a:t>
                </a:r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baseline="0" dirty="0" smtClean="0"/>
                  <a:t>Find ½ central angle</a:t>
                </a:r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1/2 (360/10)=18°</a:t>
                </a:r>
                <a:endParaRPr lang="en-US" b="0" baseline="0" dirty="0" smtClean="0"/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baseline="0" dirty="0" smtClean="0"/>
                  <a:t>Find apothem</a:t>
                </a:r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tan⁡〖18°〗=3.5/𝑎</a:t>
                </a:r>
                <a:endParaRPr lang="en-US" b="0" baseline="0" dirty="0" smtClean="0"/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𝑎⋅tan⁡〖18°〗=3.5</a:t>
                </a:r>
                <a:endParaRPr lang="en-US" b="0" baseline="0" dirty="0" smtClean="0"/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𝑎=10.7719</a:t>
                </a:r>
                <a:endParaRPr lang="en-US" b="0" baseline="0" dirty="0" smtClean="0"/>
              </a:p>
              <a:p>
                <a:pPr marL="171450" lvl="0" indent="-171450">
                  <a:buFont typeface="Arial" pitchFamily="34" charset="0"/>
                  <a:buChar char="•"/>
                </a:pPr>
                <a:r>
                  <a:rPr lang="en-US" baseline="0" dirty="0" smtClean="0"/>
                  <a:t>Find area</a:t>
                </a:r>
              </a:p>
              <a:p>
                <a:pPr marL="0" lvl="0" indent="0">
                  <a:buFont typeface="Arial" pitchFamily="34" charset="0"/>
                  <a:buNone/>
                </a:pPr>
                <a:r>
                  <a:rPr lang="en-US" b="0" i="0" baseline="0" smtClean="0">
                    <a:latin typeface="Cambria Math"/>
                  </a:rPr>
                  <a:t>𝐴=1/2 (7⋅10)(10.7719)=377.0</a:t>
                </a:r>
                <a:endParaRPr lang="en-US" baseline="0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D48BB-8618-4656-94FC-5FACD4CA3CE2}" type="slidenum">
              <a:rPr lang="en-US"/>
              <a:pPr/>
              <a:t>27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Radius is 16</a:t>
                </a:r>
              </a:p>
              <a:p>
                <a:pPr lvl="0"/>
                <a:r>
                  <a:rPr lang="en-US" dirty="0"/>
                  <a:t>½ central angle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360°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endParaRPr lang="en-US" b="0" dirty="0"/>
              </a:p>
              <a:p>
                <a:pPr lvl="0"/>
                <a:r>
                  <a:rPr lang="en-US" dirty="0"/>
                  <a:t>Apothem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lvl="0"/>
                <a:r>
                  <a:rPr lang="en-US" dirty="0"/>
                  <a:t>Side length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="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b="0" dirty="0"/>
              </a:p>
              <a:p>
                <a:pPr lvl="0"/>
                <a:r>
                  <a:rPr lang="en-US" dirty="0"/>
                  <a:t>Perimeter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=96</m:t>
                      </m:r>
                    </m:oMath>
                  </m:oMathPara>
                </a14:m>
                <a:endParaRPr lang="en-US" dirty="0"/>
              </a:p>
              <a:p>
                <a:pPr lvl="0"/>
                <a:r>
                  <a:rPr lang="en-US" dirty="0"/>
                  <a:t>Area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b="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96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=665.11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 smtClean="0"/>
                  <a:t>Find </a:t>
                </a:r>
                <a:r>
                  <a:rPr lang="en-US" dirty="0"/>
                  <a:t>the area of the hexagon and subtract the area of the triangle.</a:t>
                </a:r>
              </a:p>
              <a:p>
                <a:pPr lvl="0"/>
                <a:endParaRPr lang="en-US" dirty="0" smtClean="0"/>
              </a:p>
              <a:p>
                <a:pPr lvl="0"/>
                <a:r>
                  <a:rPr lang="en-US" dirty="0" smtClean="0"/>
                  <a:t>Hexagon</a:t>
                </a:r>
                <a:r>
                  <a:rPr lang="en-US" dirty="0"/>
                  <a:t>: </a:t>
                </a:r>
                <a:endParaRPr lang="en-US" dirty="0" smtClean="0"/>
              </a:p>
              <a:p>
                <a:pPr lvl="0"/>
                <a:r>
                  <a:rPr lang="en-US" b="0" i="0" smtClean="0">
                    <a:latin typeface="Cambria Math"/>
                  </a:rPr>
                  <a:t>1/2 𝑠𝑖𝑑𝑒=6</a:t>
                </a:r>
                <a:endParaRPr lang="en-US" dirty="0" smtClean="0"/>
              </a:p>
              <a:p>
                <a:pPr lvl="0"/>
                <a:r>
                  <a:rPr lang="en-US" b="0" i="0" smtClean="0">
                    <a:latin typeface="Cambria Math"/>
                  </a:rPr>
                  <a:t>1/2 𝑐𝑒𝑛𝑡𝑟𝑎𝑙 𝑎𝑛𝑔𝑙𝑒=1/2 (360/6)=30</a:t>
                </a:r>
                <a:endParaRPr lang="en-US" dirty="0" smtClean="0"/>
              </a:p>
              <a:p>
                <a:pPr lvl="0"/>
                <a:r>
                  <a:rPr lang="en-US" dirty="0" smtClean="0"/>
                  <a:t>Apothem		</a:t>
                </a:r>
                <a:r>
                  <a:rPr lang="en-US" b="0" i="0" smtClean="0">
                    <a:latin typeface="Cambria Math"/>
                  </a:rPr>
                  <a:t>tan⁡30=6/𝑎</a:t>
                </a:r>
                <a:endParaRPr lang="en-US" b="0" dirty="0" smtClean="0"/>
              </a:p>
              <a:p>
                <a:pPr lvl="0"/>
                <a:r>
                  <a:rPr lang="en-US" b="0" i="0" smtClean="0">
                    <a:latin typeface="Cambria Math"/>
                  </a:rPr>
                  <a:t>𝑎⋅tan⁡30=6</a:t>
                </a:r>
                <a:endParaRPr lang="en-US" b="0" dirty="0" smtClean="0"/>
              </a:p>
              <a:p>
                <a:pPr lvl="0"/>
                <a:r>
                  <a:rPr lang="en-US" b="0" i="0" smtClean="0">
                    <a:latin typeface="Cambria Math"/>
                  </a:rPr>
                  <a:t>𝑎=10.3923</a:t>
                </a:r>
                <a:endParaRPr lang="en-US" dirty="0" smtClean="0"/>
              </a:p>
              <a:p>
                <a:pPr lvl="0"/>
                <a:r>
                  <a:rPr lang="en-US" dirty="0" smtClean="0"/>
                  <a:t>Area		</a:t>
                </a:r>
                <a:r>
                  <a:rPr lang="en-US" b="0" i="0" smtClean="0">
                    <a:latin typeface="Cambria Math"/>
                  </a:rPr>
                  <a:t>1/2 (12⋅6)(10.3923)=374.1230</a:t>
                </a:r>
                <a:endParaRPr lang="en-US" dirty="0" smtClean="0"/>
              </a:p>
              <a:p>
                <a:pPr lvl="0"/>
                <a:endParaRPr lang="en-US" dirty="0" smtClean="0"/>
              </a:p>
              <a:p>
                <a:pPr lvl="0"/>
                <a:r>
                  <a:rPr lang="en-US" dirty="0" smtClean="0"/>
                  <a:t>Triangle</a:t>
                </a:r>
                <a:r>
                  <a:rPr lang="en-US" dirty="0"/>
                  <a:t>:  Find the length of the segment from the center to the vertex.  </a:t>
                </a:r>
              </a:p>
              <a:p>
                <a:pPr lvl="0"/>
                <a:r>
                  <a:rPr lang="en-US" b="0" i="0" smtClean="0">
                    <a:latin typeface="Cambria Math"/>
                  </a:rPr>
                  <a:t>sin⁡30=6/𝑟</a:t>
                </a:r>
                <a:endParaRPr lang="en-US" dirty="0" smtClean="0"/>
              </a:p>
              <a:p>
                <a:pPr lvl="0"/>
                <a:r>
                  <a:rPr lang="en-US" b="0" i="0" smtClean="0">
                    <a:latin typeface="Cambria Math"/>
                  </a:rPr>
                  <a:t>𝑟 sin⁡30=6</a:t>
                </a:r>
                <a:endParaRPr lang="en-US" b="0" dirty="0" smtClean="0"/>
              </a:p>
              <a:p>
                <a:pPr lvl="0"/>
                <a:r>
                  <a:rPr lang="en-US" b="0" i="0" smtClean="0">
                    <a:latin typeface="Cambria Math"/>
                  </a:rPr>
                  <a:t>𝑟=12</a:t>
                </a:r>
                <a:endParaRPr lang="en-US" dirty="0" smtClean="0"/>
              </a:p>
              <a:p>
                <a:pPr lvl="0"/>
                <a:r>
                  <a:rPr lang="en-US" dirty="0" smtClean="0"/>
                  <a:t>Apothem 		</a:t>
                </a:r>
                <a:r>
                  <a:rPr lang="en-US" b="0" i="0" smtClean="0">
                    <a:latin typeface="Cambria Math"/>
                  </a:rPr>
                  <a:t>sin⁡30=𝑎_Δ/12</a:t>
                </a:r>
                <a:endParaRPr lang="en-US" b="0" dirty="0" smtClean="0"/>
              </a:p>
              <a:p>
                <a:pPr lvl="0"/>
                <a:r>
                  <a:rPr lang="en-US" b="0" i="0" smtClean="0">
                    <a:latin typeface="Cambria Math"/>
                  </a:rPr>
                  <a:t>𝑎_Δ=6</a:t>
                </a:r>
                <a:endParaRPr lang="en-US" dirty="0" smtClean="0"/>
              </a:p>
              <a:p>
                <a:pPr lvl="0"/>
                <a:r>
                  <a:rPr lang="en-US" dirty="0" smtClean="0"/>
                  <a:t>Side		</a:t>
                </a:r>
                <a:r>
                  <a:rPr lang="en-US" b="0" i="0" smtClean="0">
                    <a:latin typeface="Cambria Math"/>
                  </a:rPr>
                  <a:t>cos⁡30=𝑥/12</a:t>
                </a:r>
                <a:endParaRPr lang="en-US" b="0" dirty="0" smtClean="0"/>
              </a:p>
              <a:p>
                <a:pPr lvl="0"/>
                <a:r>
                  <a:rPr lang="en-US" b="0" i="0" smtClean="0">
                    <a:latin typeface="Cambria Math"/>
                  </a:rPr>
                  <a:t>𝑥=10.3923</a:t>
                </a:r>
                <a:endParaRPr lang="en-US" b="0" dirty="0" smtClean="0"/>
              </a:p>
              <a:p>
                <a:pPr lvl="0"/>
                <a:r>
                  <a:rPr lang="en-US" b="0" i="0" smtClean="0">
                    <a:latin typeface="Cambria Math"/>
                  </a:rPr>
                  <a:t>𝑠=20.7846</a:t>
                </a:r>
                <a:endParaRPr lang="en-US" dirty="0" smtClean="0"/>
              </a:p>
              <a:p>
                <a:pPr lvl="0"/>
                <a:r>
                  <a:rPr lang="en-US" dirty="0" smtClean="0"/>
                  <a:t>Area		</a:t>
                </a:r>
                <a:r>
                  <a:rPr lang="en-US" b="0" i="0" smtClean="0">
                    <a:latin typeface="Cambria Math"/>
                  </a:rPr>
                  <a:t>𝐴=1/2 (20.7846⋅3)(6)=187.0615</a:t>
                </a:r>
                <a:endParaRPr lang="en-US" dirty="0" smtClean="0"/>
              </a:p>
              <a:p>
                <a:pPr lvl="0"/>
                <a:endParaRPr lang="en-US" dirty="0" smtClean="0"/>
              </a:p>
              <a:p>
                <a:pPr lvl="0"/>
                <a:r>
                  <a:rPr lang="en-US" dirty="0" smtClean="0"/>
                  <a:t>Subtract </a:t>
                </a:r>
                <a:r>
                  <a:rPr lang="en-US" dirty="0"/>
                  <a:t>the areas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</a:t>
                </a:r>
                <a:r>
                  <a:rPr lang="en-US" dirty="0" smtClean="0"/>
                  <a:t>374.12 </a:t>
                </a:r>
                <a:r>
                  <a:rPr lang="en-US" dirty="0"/>
                  <a:t>– </a:t>
                </a:r>
                <a:r>
                  <a:rPr lang="en-US" dirty="0" smtClean="0"/>
                  <a:t>187.06 </a:t>
                </a:r>
                <a:r>
                  <a:rPr lang="en-US" dirty="0"/>
                  <a:t>= </a:t>
                </a:r>
                <a:r>
                  <a:rPr lang="en-US" dirty="0" smtClean="0"/>
                  <a:t>187.06</a:t>
                </a:r>
                <a:endParaRPr lang="en-US" dirty="0"/>
              </a:p>
            </p:txBody>
          </p:sp>
        </mc:Fallback>
      </mc:AlternateContent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5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78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9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𝑠h𝑎𝑑𝑒𝑑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𝑡𝑟𝑎𝑝𝑒𝑧𝑜𝑖𝑑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𝑏𝑖𝑔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𝑡𝑟𝑖𝑎𝑛𝑔𝑙𝑒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𝑏h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2+6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≈88.9%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𝑃(𝑠ℎ𝑎𝑑𝑒𝑑)=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𝑡𝑟𝑎𝑝𝑒𝑧𝑜𝑖𝑑/(𝑏𝑖𝑔 𝑡𝑟𝑖𝑎𝑛𝑔𝑙𝑒)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=(1/2 ℎ(𝑏_1+𝑏_2 ))/(1/2 𝑏ℎ)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=(1/2 (4)(2+6))/(1/2 (6)(6)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=16/18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=8/9≈88.9%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55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𝑠h𝑎𝑑𝑒𝑑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𝑠𝑒𝑚𝑖𝑐𝑖𝑟𝑐𝑙𝑒𝑠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𝑠𝑞𝑢𝑎𝑟𝑒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2·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≈0.7854≈78.54%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𝑃(𝑠ℎ𝑎𝑑𝑒𝑑)=(2 𝑠𝑒𝑚𝑖𝑐𝑖𝑟𝑐𝑙𝑒𝑠)/𝑠𝑞𝑢𝑎𝑟𝑒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=((2·1/2 𝜋𝑟^2 ))/𝑠^2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=(𝜋𝑟^2)/𝑠^2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=(𝜋(2)^2)/4^2 =𝜋/4≈0.7854≈78.54%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2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Rectangle can be</a:t>
            </a:r>
            <a:r>
              <a:rPr lang="en-US" baseline="0" dirty="0"/>
              <a:t> divided into b by h unit squares.</a:t>
            </a:r>
          </a:p>
          <a:p>
            <a:endParaRPr lang="en-US" baseline="0" dirty="0"/>
          </a:p>
          <a:p>
            <a:r>
              <a:rPr lang="en-US" baseline="0" dirty="0"/>
              <a:t>Parallelogram can be cut apart and built into a rectangle.</a:t>
            </a:r>
          </a:p>
          <a:p>
            <a:endParaRPr lang="en-US" baseline="0" dirty="0"/>
          </a:p>
          <a:p>
            <a:r>
              <a:rPr lang="en-US" baseline="0" dirty="0"/>
              <a:t>Triangle is ½ a parallelogram.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P</m:t>
                      </m:r>
                      <m:r>
                        <a:rPr lang="en-US" dirty="0" smtClean="0">
                          <a:latin typeface="Cambria Math"/>
                        </a:rPr>
                        <m:t>=17+10</m:t>
                      </m:r>
                      <m:r>
                        <a:rPr lang="en-US" baseline="0" dirty="0" smtClean="0">
                          <a:latin typeface="Cambria Math"/>
                        </a:rPr>
                        <m:t>+21=48</m:t>
                      </m:r>
                    </m:oMath>
                  </m:oMathPara>
                </a14:m>
                <a:endParaRPr lang="en-US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𝐴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21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en-US" b="0" i="1" baseline="0" smtClean="0">
                          <a:latin typeface="Cambria Math"/>
                        </a:rPr>
                        <m:t>=84</m:t>
                      </m:r>
                    </m:oMath>
                  </m:oMathPara>
                </a14:m>
                <a:endParaRPr lang="en-US" b="0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𝑃</m:t>
                      </m:r>
                      <m:r>
                        <a:rPr lang="en-US" b="0" i="1" baseline="0" smtClean="0">
                          <a:latin typeface="Cambria Math"/>
                        </a:rPr>
                        <m:t>=20+30+20+30=100</m:t>
                      </m:r>
                    </m:oMath>
                  </m:oMathPara>
                </a14:m>
                <a:endParaRPr lang="en-US" b="0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𝐴</m:t>
                      </m:r>
                      <m:r>
                        <a:rPr lang="en-US" b="0" i="1" baseline="0" smtClean="0">
                          <a:latin typeface="Cambria Math"/>
                        </a:rPr>
                        <m:t>=30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d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510</m:t>
                      </m:r>
                    </m:oMath>
                  </m:oMathPara>
                </a14:m>
                <a:endParaRPr lang="en-US" b="0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13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25+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=169</m:t>
                      </m:r>
                    </m:oMath>
                  </m:oMathPara>
                </a14:m>
                <a:endParaRPr lang="en-US" b="0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=144</m:t>
                      </m:r>
                    </m:oMath>
                  </m:oMathPara>
                </a14:m>
                <a:endParaRPr lang="en-US" b="0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𝑏</m:t>
                      </m:r>
                      <m:r>
                        <a:rPr lang="en-US" b="0" i="1" baseline="0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b="0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𝑃</m:t>
                      </m:r>
                      <m:r>
                        <a:rPr lang="en-US" b="0" i="1" baseline="0" smtClean="0">
                          <a:latin typeface="Cambria Math"/>
                        </a:rPr>
                        <m:t>=5+12+13=30</m:t>
                      </m:r>
                    </m:oMath>
                  </m:oMathPara>
                </a14:m>
                <a:endParaRPr lang="en-US" b="0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𝐴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b="0" i="1" baseline="0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 smtClean="0">
                    <a:latin typeface="Cambria Math"/>
                  </a:rPr>
                  <a:t>P</a:t>
                </a:r>
                <a:r>
                  <a:rPr lang="en-US" i="0" dirty="0" smtClean="0">
                    <a:latin typeface="Cambria Math"/>
                  </a:rPr>
                  <a:t>=17+10</a:t>
                </a:r>
                <a:r>
                  <a:rPr lang="en-US" i="0" baseline="0" dirty="0" smtClean="0">
                    <a:latin typeface="Cambria Math"/>
                  </a:rPr>
                  <a:t>+21=48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𝐴=1/2 (21)(8)=84</a:t>
                </a:r>
                <a:endParaRPr lang="en-US" b="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𝑃=20+30+20+30=100</a:t>
                </a:r>
                <a:endParaRPr lang="en-US" b="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𝐴=30(20)=600</a:t>
                </a:r>
                <a:endParaRPr lang="en-US" b="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𝑎^2+𝑏^2=𝑐^2</a:t>
                </a:r>
                <a:endParaRPr lang="en-US" b="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5^2+𝑏^2=〖13〗^2</a:t>
                </a:r>
                <a:endParaRPr lang="en-US" b="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25+𝑏^2=169</a:t>
                </a:r>
                <a:endParaRPr lang="en-US" b="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𝑏^2=144</a:t>
                </a:r>
                <a:endParaRPr lang="en-US" b="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𝑏=12</a:t>
                </a:r>
                <a:endParaRPr lang="en-US" b="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𝑃=5+12+13=30</a:t>
                </a:r>
                <a:endParaRPr lang="en-US" b="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𝐴=1/2 (5)(12)=30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4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𝑏h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153=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Length of right rectangle</a:t>
                </a:r>
                <a:r>
                  <a:rPr lang="en-US" baseline="0" dirty="0"/>
                  <a:t> is 6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=7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𝐴=𝑏ℎ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153=𝑏17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𝑏=9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Length of right rectangle</a:t>
                </a:r>
                <a:r>
                  <a:rPr lang="en-US" baseline="0" dirty="0" smtClean="0"/>
                  <a:t> is 6</a:t>
                </a:r>
              </a:p>
              <a:p>
                <a:r>
                  <a:rPr lang="en-US" b="0" i="0" smtClean="0">
                    <a:latin typeface="Cambria Math"/>
                  </a:rPr>
                  <a:t>𝐴=7(6)+3(6)=60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Trapezoid</a:t>
                </a:r>
                <a:r>
                  <a:rPr lang="en-US" baseline="0" dirty="0"/>
                  <a:t> is a triangle + parallelogram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Rhombus is four small triangles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Trapezoid</a:t>
                </a:r>
                <a:r>
                  <a:rPr lang="en-US" baseline="0" dirty="0" smtClean="0"/>
                  <a:t> is a triangle + parallelogram</a:t>
                </a:r>
              </a:p>
              <a:p>
                <a:r>
                  <a:rPr lang="en-US" b="0" i="0" smtClean="0">
                    <a:latin typeface="Cambria Math"/>
                  </a:rPr>
                  <a:t>𝐴=1/2(𝑏_2−𝑏_1)ℎ+𝑏_1 ℎ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𝐴=1/2 𝑏_2 ℎ−1/2 𝑏_1 ℎ+𝑏_1 ℎ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𝑏_2 ℎ+1/2 𝑏_1 ℎ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ℎ(𝑏_1+𝑏_2 )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Rhombus is four small triangles</a:t>
                </a:r>
              </a:p>
              <a:p>
                <a:r>
                  <a:rPr lang="en-US" b="0" i="0" smtClean="0">
                    <a:latin typeface="Cambria Math"/>
                  </a:rPr>
                  <a:t>𝐴=4(1/2 (1/2 𝑑_1 )(1/2 𝑑_2 ))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𝐴=4/8 𝑑_1 𝑑_2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𝑑_1 𝑑_2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3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Kite is two triangles</a:t>
                </a:r>
                <a:r>
                  <a:rPr lang="en-US" baseline="0" dirty="0"/>
                  <a:t> with base d</a:t>
                </a:r>
                <a:r>
                  <a:rPr lang="en-US" baseline="-25000" dirty="0"/>
                  <a:t>2</a:t>
                </a:r>
                <a:r>
                  <a:rPr lang="en-US" baseline="0" dirty="0"/>
                  <a:t> and height ½ d</a:t>
                </a:r>
                <a:r>
                  <a:rPr lang="en-US" baseline="-25000" dirty="0"/>
                  <a:t>1</a:t>
                </a:r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Trapezoid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6+8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=28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Kite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=42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Rhombus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=2400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Kite is two triangles</a:t>
                </a:r>
                <a:r>
                  <a:rPr lang="en-US" baseline="0" dirty="0" smtClean="0"/>
                  <a:t> with base d</a:t>
                </a:r>
                <a:r>
                  <a:rPr lang="en-US" baseline="-25000" dirty="0" smtClean="0"/>
                  <a:t>2</a:t>
                </a:r>
                <a:r>
                  <a:rPr lang="en-US" baseline="0" dirty="0" smtClean="0"/>
                  <a:t> and height ½ d</a:t>
                </a:r>
                <a:r>
                  <a:rPr lang="en-US" baseline="-25000" dirty="0" smtClean="0"/>
                  <a:t>1</a:t>
                </a:r>
                <a:endParaRPr lang="en-US" baseline="0" dirty="0" smtClean="0"/>
              </a:p>
              <a:p>
                <a:r>
                  <a:rPr lang="en-US" b="0" i="0" smtClean="0">
                    <a:latin typeface="Cambria Math"/>
                  </a:rPr>
                  <a:t>𝐴=2(1/2 (𝑑_2 )(1/2 𝑑_1 ))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𝐴=2/4 𝑑_1 𝑑_2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𝑑_1 𝑑_2</a:t>
                </a:r>
                <a:endParaRPr lang="en-US" dirty="0" smtClean="0"/>
              </a:p>
              <a:p>
                <a:r>
                  <a:rPr lang="en-US" dirty="0" smtClean="0"/>
                  <a:t>Trapezoid</a:t>
                </a:r>
              </a:p>
              <a:p>
                <a:r>
                  <a:rPr lang="en-US" b="0" i="0" smtClean="0">
                    <a:latin typeface="Cambria Math"/>
                  </a:rPr>
                  <a:t>𝐴=1/2 4(6+8)=28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Kite</a:t>
                </a:r>
              </a:p>
              <a:p>
                <a:r>
                  <a:rPr lang="en-US" b="0" i="0" smtClean="0">
                    <a:latin typeface="Cambria Math"/>
                  </a:rPr>
                  <a:t>𝐴=1/2 (6)(14)=42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Rhombus</a:t>
                </a:r>
              </a:p>
              <a:p>
                <a:r>
                  <a:rPr lang="en-US" b="0" i="0" smtClean="0">
                    <a:latin typeface="Cambria Math"/>
                  </a:rPr>
                  <a:t>𝐴=1/2 (80)(60)=2400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6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80=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80=2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40=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Rhombus</a:t>
                </a:r>
              </a:p>
              <a:p>
                <a:r>
                  <a:rPr lang="en-US" dirty="0"/>
                  <a:t>Diagonals</a:t>
                </a:r>
                <a:r>
                  <a:rPr lang="en-US" baseline="0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latin typeface="Cambria Math"/>
                      </a:rPr>
                      <m:t>=8, 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baseline="0" smtClean="0">
                        <a:latin typeface="Cambria Math"/>
                      </a:rPr>
                      <m:t>=4</m:t>
                    </m:r>
                  </m:oMath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Kite</a:t>
                </a:r>
              </a:p>
              <a:p>
                <a:r>
                  <a:rPr lang="en-US" b="0" i="0" smtClean="0">
                    <a:latin typeface="Cambria Math"/>
                  </a:rPr>
                  <a:t>𝐴=1/2 𝑑_1 𝑑_2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𝑑_1=4𝑑_2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80=1/2 4𝑑_2 (𝑑_2 )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80=2𝑑_2^2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40=(𝑑_2 )^2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𝑑_2=2√10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𝑑_1=8√10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Rhombus</a:t>
                </a:r>
              </a:p>
              <a:p>
                <a:r>
                  <a:rPr lang="en-US" dirty="0" smtClean="0"/>
                  <a:t>Diagonals</a:t>
                </a:r>
                <a:r>
                  <a:rPr lang="en-US" baseline="0" dirty="0" smtClean="0"/>
                  <a:t> are </a:t>
                </a:r>
                <a:r>
                  <a:rPr lang="en-US" b="0" i="0" baseline="0" smtClean="0">
                    <a:latin typeface="Cambria Math"/>
                  </a:rPr>
                  <a:t>𝑑_1=8, 𝑑_2=4</a:t>
                </a:r>
                <a:endParaRPr lang="en-US" b="0" baseline="0" dirty="0" smtClean="0"/>
              </a:p>
              <a:p>
                <a:r>
                  <a:rPr lang="en-US" b="0" i="0" smtClean="0">
                    <a:latin typeface="Cambria Math"/>
                  </a:rPr>
                  <a:t>𝐴=1/2 (8)(4)=16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9998-4D53-4332-8429-D9BDA6CF89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2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3048000"/>
            <a:ext cx="9296401" cy="1216399"/>
          </a:xfrm>
          <a:prstGeom prst="trapezoid">
            <a:avLst>
              <a:gd name="adj" fmla="val 34949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2667" b="0" i="1" cap="none" spc="16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9901" y="457202"/>
            <a:ext cx="1024128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8000" b="1" i="0" u="none" strike="noStrike" kern="1200" cap="none" spc="0" normalizeH="0" baseline="0" noProof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16FD-5646-42EF-8233-E2B2DE44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B0A9-52E5-4E0C-BA54-882FF08C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B489F-1B76-4AA5-9BF8-F3758B9B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B131-5A24-40EC-9883-03B8D18B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9B39-FE52-4BA9-97F1-D4108F40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0" y="1066799"/>
            <a:ext cx="12191999" cy="55278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"/>
            <a:ext cx="8458200" cy="2743200"/>
          </a:xfrm>
          <a:prstGeom prst="trapezoid">
            <a:avLst>
              <a:gd name="adj" fmla="val 35658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2667" b="0" i="1" cap="none" spc="16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69392" y="4267200"/>
            <a:ext cx="11253216" cy="1984248"/>
          </a:xfrm>
        </p:spPr>
        <p:txBody>
          <a:bodyPr>
            <a:noAutofit/>
          </a:bodyPr>
          <a:lstStyle>
            <a:lvl1pPr>
              <a:defRPr kumimoji="0" lang="en-US" sz="8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6534912" y="1066799"/>
            <a:ext cx="5641824" cy="5527825"/>
          </a:xfrm>
        </p:spPr>
        <p:txBody>
          <a:bodyPr>
            <a:normAutofit/>
          </a:bodyPr>
          <a:lstStyle>
            <a:lvl1pPr>
              <a:defRPr sz="3467"/>
            </a:lvl1pPr>
            <a:lvl2pPr>
              <a:defRPr sz="3467"/>
            </a:lvl2pPr>
            <a:lvl3pPr>
              <a:defRPr sz="3467"/>
            </a:lvl3pPr>
            <a:lvl4pPr>
              <a:defRPr sz="3467"/>
            </a:lvl4pPr>
            <a:lvl5pPr>
              <a:defRPr sz="3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9676" y="1066799"/>
            <a:ext cx="5641825" cy="5543549"/>
          </a:xfrm>
        </p:spPr>
        <p:txBody>
          <a:bodyPr>
            <a:normAutofit/>
          </a:bodyPr>
          <a:lstStyle>
            <a:lvl1pPr>
              <a:defRPr sz="3467"/>
            </a:lvl1pPr>
            <a:lvl2pPr>
              <a:defRPr sz="3467"/>
            </a:lvl2pPr>
            <a:lvl3pPr>
              <a:defRPr sz="3467"/>
            </a:lvl3pPr>
            <a:lvl4pPr>
              <a:defRPr sz="3467"/>
            </a:lvl4pPr>
            <a:lvl5pPr>
              <a:defRPr sz="3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63040"/>
            <a:ext cx="5181600" cy="509587"/>
          </a:xfrm>
        </p:spPr>
        <p:txBody>
          <a:bodyPr>
            <a:normAutofit/>
          </a:bodyPr>
          <a:lstStyle>
            <a:lvl1pPr marL="0" indent="0">
              <a:buNone/>
              <a:defRPr sz="2667" b="0" i="1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34151" y="1463040"/>
            <a:ext cx="5181600" cy="509587"/>
          </a:xfrm>
        </p:spPr>
        <p:txBody>
          <a:bodyPr>
            <a:normAutofit/>
          </a:bodyPr>
          <a:lstStyle>
            <a:lvl1pPr marL="0" indent="0">
              <a:buNone/>
              <a:defRPr sz="2667" b="0" i="1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6534151" y="2011680"/>
            <a:ext cx="5181600" cy="3736848"/>
          </a:xfrm>
        </p:spPr>
        <p:txBody>
          <a:bodyPr>
            <a:normAutofit/>
          </a:bodyPr>
          <a:lstStyle>
            <a:lvl1pPr>
              <a:defRPr sz="3467"/>
            </a:lvl1pPr>
            <a:lvl2pPr>
              <a:defRPr sz="3467"/>
            </a:lvl2pPr>
            <a:lvl3pPr>
              <a:defRPr sz="3467"/>
            </a:lvl3pPr>
            <a:lvl4pPr>
              <a:defRPr sz="3467"/>
            </a:lvl4pPr>
            <a:lvl5pPr>
              <a:defRPr sz="3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469901" y="2011680"/>
            <a:ext cx="5181600" cy="3736848"/>
          </a:xfrm>
        </p:spPr>
        <p:txBody>
          <a:bodyPr>
            <a:normAutofit/>
          </a:bodyPr>
          <a:lstStyle>
            <a:lvl1pPr>
              <a:defRPr sz="3467"/>
            </a:lvl1pPr>
            <a:lvl2pPr>
              <a:defRPr sz="3467"/>
            </a:lvl2pPr>
            <a:lvl3pPr>
              <a:defRPr sz="3467"/>
            </a:lvl3pPr>
            <a:lvl4pPr>
              <a:defRPr sz="3467"/>
            </a:lvl4pPr>
            <a:lvl5pPr>
              <a:defRPr sz="3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Rectangle 13"/>
          <p:cNvSpPr/>
          <p:nvPr/>
        </p:nvSpPr>
        <p:spPr>
          <a:xfrm>
            <a:off x="0" y="5734051"/>
            <a:ext cx="12192000" cy="11239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1"/>
            <a:ext cx="1219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5" y="1463041"/>
            <a:ext cx="4508500" cy="396716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133" b="0" i="1" spc="0" baseline="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5473700" y="1463040"/>
            <a:ext cx="6242051" cy="3968496"/>
          </a:xfrm>
        </p:spPr>
        <p:txBody>
          <a:bodyPr>
            <a:normAutofit/>
          </a:bodyPr>
          <a:lstStyle>
            <a:lvl1pPr>
              <a:defRPr sz="3467"/>
            </a:lvl1pPr>
            <a:lvl2pPr>
              <a:defRPr sz="3467"/>
            </a:lvl2pPr>
            <a:lvl3pPr>
              <a:defRPr sz="3467"/>
            </a:lvl3pPr>
            <a:lvl4pPr>
              <a:defRPr sz="3467"/>
            </a:lvl4pPr>
            <a:lvl5pPr>
              <a:defRPr sz="3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72302" y="0"/>
            <a:ext cx="5219700" cy="5657851"/>
          </a:xfrm>
        </p:spPr>
        <p:txBody>
          <a:bodyPr anchor="ctr" anchorCtr="0"/>
          <a:lstStyle>
            <a:lvl1pPr marL="0" indent="0" algn="ctr">
              <a:buNone/>
              <a:defRPr sz="4267">
                <a:solidFill>
                  <a:schemeClr val="tx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69901" y="1600200"/>
            <a:ext cx="6096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133" i="1">
                <a:solidFill>
                  <a:schemeClr val="tx1"/>
                </a:solidFill>
              </a:defRPr>
            </a:lvl1pPr>
            <a:lvl2pPr marL="228594" indent="2117">
              <a:buNone/>
              <a:defRPr>
                <a:solidFill>
                  <a:schemeClr val="bg2"/>
                </a:solidFill>
              </a:defRPr>
            </a:lvl2pPr>
            <a:lvl3pPr marL="459306" indent="8466">
              <a:buNone/>
              <a:defRPr>
                <a:solidFill>
                  <a:schemeClr val="bg2"/>
                </a:solidFill>
              </a:defRPr>
            </a:lvl3pPr>
            <a:lvl4pPr marL="687900" indent="4233">
              <a:buNone/>
              <a:defRPr>
                <a:solidFill>
                  <a:schemeClr val="bg2"/>
                </a:solidFill>
              </a:defRPr>
            </a:lvl4pPr>
            <a:lvl5pPr marL="918610" indent="-2117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1"/>
            <a:ext cx="12192000" cy="11239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1"/>
            <a:ext cx="1219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275208"/>
            <a:ext cx="6096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3793"/>
            <a:ext cx="12192000" cy="9130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12192000" cy="5527825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6" y="6615489"/>
            <a:ext cx="1955800" cy="247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333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2B2C671-7801-4858-801C-9E6FF5FA89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1" y="6610349"/>
            <a:ext cx="5448300" cy="247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333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3600" y="6594625"/>
            <a:ext cx="1168400" cy="247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333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6D8CECB-00DE-45F8-B227-CA25F95D998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1219170" rtl="0" eaLnBrk="1" latinLnBrk="0" hangingPunct="1">
        <a:spcBef>
          <a:spcPts val="533"/>
        </a:spcBef>
        <a:buNone/>
        <a:defRPr sz="5333" b="0" kern="1200" cap="none" spc="0" baseline="0">
          <a:ln w="19050">
            <a:solidFill>
              <a:schemeClr val="tx1"/>
            </a:solidFill>
          </a:ln>
          <a:solidFill>
            <a:sysClr val="windowText" lastClr="000000"/>
          </a:solidFill>
          <a:effectLst>
            <a:outerShdw blurRad="60007" dist="310007" dir="768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Tunga" pitchFamily="2"/>
        </a:defRPr>
      </a:lvl1pPr>
    </p:titleStyle>
    <p:bodyStyle>
      <a:lvl1pPr marL="0" indent="0" algn="l" defTabSz="1219170" rtl="0" eaLnBrk="1" latinLnBrk="0" hangingPunct="1">
        <a:spcBef>
          <a:spcPts val="1600"/>
        </a:spcBef>
        <a:spcAft>
          <a:spcPts val="0"/>
        </a:spcAft>
        <a:buClr>
          <a:schemeClr val="accent5"/>
        </a:buClr>
        <a:buFont typeface="Arial" pitchFamily="34" charset="0"/>
        <a:buNone/>
        <a:defRPr sz="3200" b="0" i="0" kern="1200" cap="none" spc="40" baseline="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228594" indent="-228594" algn="l" defTabSz="1219170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Tahoma" pitchFamily="34" charset="0"/>
        </a:defRPr>
      </a:lvl2pPr>
      <a:lvl3pPr marL="459306" indent="-220128" algn="l" defTabSz="1219170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Tahoma" pitchFamily="34" charset="0"/>
        </a:defRPr>
      </a:lvl3pPr>
      <a:lvl4pPr marL="690016" indent="-226478" algn="l" defTabSz="1219170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Tahoma" pitchFamily="34" charset="0"/>
        </a:defRPr>
      </a:lvl4pPr>
      <a:lvl5pPr marL="918610" indent="-230712" algn="l" defTabSz="1219170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Tahoma" pitchFamily="34" charset="0"/>
        </a:defRPr>
      </a:lvl5pPr>
      <a:lvl6pPr marL="1158211" indent="-231642" algn="l" defTabSz="1219170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1426428" indent="-231642" algn="l" defTabSz="1219170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1658071" indent="-231642" algn="l" defTabSz="1219170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1877521" indent="-231642" algn="l" defTabSz="1219170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Geometry</a:t>
            </a:r>
          </a:p>
          <a:p>
            <a:r>
              <a:rPr lang="en-US" dirty="0"/>
              <a:t>Chapter 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Length and Area</a:t>
            </a:r>
          </a:p>
        </p:txBody>
      </p:sp>
    </p:spTree>
    <p:extLst>
      <p:ext uri="{BB962C8B-B14F-4D97-AF65-F5344CB8AC3E}">
        <p14:creationId xmlns:p14="http://schemas.microsoft.com/office/powerpoint/2010/main" val="171799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3327400"/>
            <a:ext cx="12191999" cy="3530600"/>
          </a:xfrm>
        </p:spPr>
        <p:txBody>
          <a:bodyPr/>
          <a:lstStyle/>
          <a:p>
            <a:r>
              <a:rPr lang="en-US" dirty="0"/>
              <a:t>Find the area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11.2 Areas of Trapezoids, Rhombuses, and Kites (11.3)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600" y="1234441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Area of a Kite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600" y="1848689"/>
                <a:ext cx="11277600" cy="15067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Where </a:t>
                </a:r>
                <a:r>
                  <a:rPr lang="en-US" sz="3200" i="1" dirty="0"/>
                  <a:t>d</a:t>
                </a:r>
                <a:r>
                  <a:rPr lang="en-US" sz="3200" i="1" baseline="-25000" dirty="0"/>
                  <a:t>1</a:t>
                </a:r>
                <a:r>
                  <a:rPr lang="en-US" sz="3200" i="1" dirty="0"/>
                  <a:t> </a:t>
                </a:r>
                <a:r>
                  <a:rPr lang="en-US" sz="3200" dirty="0"/>
                  <a:t>and </a:t>
                </a:r>
                <a:r>
                  <a:rPr lang="en-US" sz="3200" i="1" dirty="0"/>
                  <a:t>d</a:t>
                </a:r>
                <a:r>
                  <a:rPr lang="en-US" sz="3200" i="1" baseline="-25000" dirty="0"/>
                  <a:t>2</a:t>
                </a:r>
                <a:r>
                  <a:rPr lang="en-US" sz="3200" baseline="-25000" dirty="0"/>
                  <a:t> </a:t>
                </a:r>
                <a:r>
                  <a:rPr lang="en-US" sz="3200" dirty="0"/>
                  <a:t>are the diagonals.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1848689"/>
                <a:ext cx="11277600" cy="1506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96" y="838201"/>
            <a:ext cx="3584305" cy="20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3664"/>
            <a:ext cx="3454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859213"/>
            <a:ext cx="3813485" cy="199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98" y="3853666"/>
            <a:ext cx="3177903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7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98" y="998738"/>
            <a:ext cx="5641825" cy="5651228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676" y="1066799"/>
            <a:ext cx="6391124" cy="5543549"/>
          </a:xfrm>
        </p:spPr>
        <p:txBody>
          <a:bodyPr>
            <a:normAutofit/>
          </a:bodyPr>
          <a:lstStyle/>
          <a:p>
            <a:r>
              <a:rPr lang="en-US" sz="2800" dirty="0"/>
              <a:t>The area of a kite is 80 ft</a:t>
            </a:r>
            <a:r>
              <a:rPr lang="en-US" sz="2800" baseline="30000" dirty="0"/>
              <a:t>2</a:t>
            </a:r>
            <a:r>
              <a:rPr lang="en-US" sz="2800" dirty="0"/>
              <a:t>.  One diagonal is 4 times as long as the other.  Find the diagonal lengths.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Find the area of a rhombus with vertices </a:t>
            </a:r>
            <a:r>
              <a:rPr lang="en-US" sz="2800" i="1" dirty="0"/>
              <a:t>M</a:t>
            </a:r>
            <a:r>
              <a:rPr lang="en-US" sz="2800" dirty="0"/>
              <a:t>(1, 3), </a:t>
            </a:r>
            <a:r>
              <a:rPr lang="en-US" sz="2800" i="1" dirty="0"/>
              <a:t>N</a:t>
            </a:r>
            <a:r>
              <a:rPr lang="en-US" sz="2800" dirty="0"/>
              <a:t>(5, 5), </a:t>
            </a:r>
            <a:r>
              <a:rPr lang="en-US" sz="2800" i="1" dirty="0"/>
              <a:t>P</a:t>
            </a:r>
            <a:r>
              <a:rPr lang="en-US" sz="2800" dirty="0"/>
              <a:t>(9, 3) and </a:t>
            </a:r>
            <a:r>
              <a:rPr lang="en-US" sz="2800" i="1" dirty="0"/>
              <a:t>Q</a:t>
            </a:r>
            <a:r>
              <a:rPr lang="en-US" sz="2800" dirty="0"/>
              <a:t>(5, 1).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11.2 Areas of Trapezoids, Rhombuses, and Kites (11.3)</a:t>
            </a:r>
          </a:p>
        </p:txBody>
      </p:sp>
    </p:spTree>
    <p:extLst>
      <p:ext uri="{BB962C8B-B14F-4D97-AF65-F5344CB8AC3E}">
        <p14:creationId xmlns:p14="http://schemas.microsoft.com/office/powerpoint/2010/main" val="23157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2A842C4-82F2-4513-9FB1-413A83C6A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use the circumference of a circle to find measures.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arc lengths and use arc lengths to find measures.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C4C230-2B96-4B12-881B-97D4A45F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Circumference and Arc Length (11.1)</a:t>
            </a:r>
          </a:p>
        </p:txBody>
      </p:sp>
    </p:spTree>
    <p:extLst>
      <p:ext uri="{BB962C8B-B14F-4D97-AF65-F5344CB8AC3E}">
        <p14:creationId xmlns:p14="http://schemas.microsoft.com/office/powerpoint/2010/main" val="337206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Circumference of a Circle</a:t>
            </a:r>
          </a:p>
          <a:p>
            <a:pPr marL="609585" indent="-609585">
              <a:buFont typeface="Arial" pitchFamily="34" charset="0"/>
              <a:buChar char="•"/>
            </a:pPr>
            <a:r>
              <a:rPr lang="en-US" sz="2667" dirty="0"/>
              <a:t>Distance around the circle</a:t>
            </a:r>
          </a:p>
          <a:p>
            <a:pPr marL="609585" indent="-609585">
              <a:buFont typeface="Arial" pitchFamily="34" charset="0"/>
              <a:buChar char="•"/>
            </a:pPr>
            <a:r>
              <a:rPr lang="en-US" sz="2667" dirty="0"/>
              <a:t>Like perimeter</a:t>
            </a:r>
          </a:p>
          <a:p>
            <a:r>
              <a:rPr lang="el-GR" sz="2667" dirty="0"/>
              <a:t>π</a:t>
            </a:r>
            <a:r>
              <a:rPr lang="en-US" sz="2667" dirty="0"/>
              <a:t> </a:t>
            </a:r>
          </a:p>
          <a:p>
            <a:pPr marL="609585" indent="-609585">
              <a:buFont typeface="Arial" pitchFamily="34" charset="0"/>
              <a:buChar char="•"/>
            </a:pPr>
            <a:r>
              <a:rPr lang="en-US" sz="2667" dirty="0"/>
              <a:t>Ratio of the circumference to the diameter of a circle</a:t>
            </a:r>
          </a:p>
          <a:p>
            <a:pPr marL="609585" indent="-609585">
              <a:buFont typeface="Arial" pitchFamily="34" charset="0"/>
              <a:buChar char="•"/>
            </a:pPr>
            <a:r>
              <a:rPr lang="en-US" sz="2667" dirty="0"/>
              <a:t>Estimated in 2 Chronicles 4:2 and 1 Kings 7:23 as 3</a:t>
            </a:r>
          </a:p>
          <a:p>
            <a:pPr marL="609585" indent="-609585">
              <a:buFont typeface="Arial" pitchFamily="34" charset="0"/>
              <a:buChar char="•"/>
            </a:pPr>
            <a:r>
              <a:rPr lang="en-US" sz="2667" dirty="0"/>
              <a:t>3.141592654…</a:t>
            </a:r>
          </a:p>
          <a:p>
            <a:endParaRPr lang="en-US" sz="2667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11.3 Circumference and Arc Length (11.1)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000" y="5606375"/>
                <a:ext cx="11277600" cy="11594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67" i="1">
                          <a:latin typeface="Cambria Math"/>
                        </a:rPr>
                        <m:t>𝐶</m:t>
                      </m:r>
                      <m:r>
                        <a:rPr lang="en-US" sz="3467" i="1">
                          <a:latin typeface="Cambria Math"/>
                        </a:rPr>
                        <m:t>=</m:t>
                      </m:r>
                      <m:r>
                        <a:rPr lang="en-US" sz="3467" i="1">
                          <a:latin typeface="Cambria Math"/>
                        </a:rPr>
                        <m:t>𝜋</m:t>
                      </m:r>
                      <m:r>
                        <a:rPr lang="en-US" sz="3467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467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67" i="1">
                          <a:latin typeface="Cambria Math"/>
                        </a:rPr>
                        <m:t>𝐶</m:t>
                      </m:r>
                      <m:r>
                        <a:rPr lang="en-US" sz="3467" i="1">
                          <a:latin typeface="Cambria Math"/>
                        </a:rPr>
                        <m:t>=2</m:t>
                      </m:r>
                      <m:r>
                        <a:rPr lang="en-US" sz="3467" i="1">
                          <a:latin typeface="Cambria Math"/>
                        </a:rPr>
                        <m:t>𝜋</m:t>
                      </m:r>
                      <m:r>
                        <a:rPr lang="en-US" sz="3467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467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5606375"/>
                <a:ext cx="11277600" cy="1159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76200"/>
            <a:ext cx="3440264" cy="34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Find the circumference of a circle with diameter 5 inches.  </a:t>
            </a:r>
          </a:p>
          <a:p>
            <a:endParaRPr lang="en-US" dirty="0"/>
          </a:p>
          <a:p>
            <a:r>
              <a:rPr lang="en-US" dirty="0"/>
              <a:t>Find the diameter of a circle with circumference 17 feet.</a:t>
            </a:r>
          </a:p>
          <a:p>
            <a:endParaRPr lang="en-US" dirty="0"/>
          </a:p>
          <a:p>
            <a:r>
              <a:rPr lang="en-US" dirty="0"/>
              <a:t>A car tire has a diameter of 28 inches.  How many revolutions does the tire make while traveling 500 feet?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11.3 Circumference and Arc Length (11.1)</a:t>
            </a:r>
          </a:p>
        </p:txBody>
      </p:sp>
    </p:spTree>
    <p:extLst>
      <p:ext uri="{BB962C8B-B14F-4D97-AF65-F5344CB8AC3E}">
        <p14:creationId xmlns:p14="http://schemas.microsoft.com/office/powerpoint/2010/main" val="16698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Arc Length</a:t>
            </a:r>
          </a:p>
          <a:p>
            <a:pPr marL="609585" indent="-609585">
              <a:buFont typeface="Arial" pitchFamily="34" charset="0"/>
              <a:buChar char="•"/>
            </a:pPr>
            <a:r>
              <a:rPr lang="en-US" sz="2667" dirty="0"/>
              <a:t>Portion of the circumference that an arc covers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11.3 Circumference and Arc Length (11.1)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566057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Arc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3181610"/>
                <a:ext cx="11277600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latin typeface="Cambria Math"/>
                        </a:rPr>
                        <m:t>Arc</m:t>
                      </m:r>
                      <m:r>
                        <m:rPr>
                          <m:nor/>
                        </m:rPr>
                        <a:rPr lang="en-US" sz="320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latin typeface="Cambria Math"/>
                        </a:rPr>
                        <m:t>Length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Arc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Measure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360°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⋅2</m:t>
                      </m:r>
                      <m:r>
                        <a:rPr lang="en-US" sz="3200" i="1">
                          <a:latin typeface="Cambria Math"/>
                        </a:rPr>
                        <m:t>𝜋</m:t>
                      </m:r>
                      <m:r>
                        <a:rPr lang="en-US" sz="3200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81610"/>
                <a:ext cx="112776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7200" y="1994159"/>
            <a:ext cx="2844800" cy="27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0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Find the length of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𝑃𝑄</m:t>
                        </m:r>
                      </m:e>
                    </m:groupCh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 the Circumference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⨀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11.3 Circumference and Arc Length (11.1)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68" y="1697112"/>
            <a:ext cx="23929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24" y="4475891"/>
            <a:ext cx="239517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far does the runner on the blue path travel in one lap.  Round to the nearest tenth of a meter.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11.3 Circumference and Arc Length (11.1)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68" y="2006600"/>
            <a:ext cx="572503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BCA3D5-524D-4739-88E2-D288BBEFD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this lesson…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use the formula for area of a circle.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areas of circles and sectors.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solve problems involving areas of sectors.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738A54-DDF4-4841-8E76-CE5F121A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11.4 Areas of Circles and Sectors (11.2)</a:t>
            </a:r>
          </a:p>
        </p:txBody>
      </p:sp>
    </p:spTree>
    <p:extLst>
      <p:ext uri="{BB962C8B-B14F-4D97-AF65-F5344CB8AC3E}">
        <p14:creationId xmlns:p14="http://schemas.microsoft.com/office/powerpoint/2010/main" val="327886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578059"/>
            <a:ext cx="11252200" cy="1577699"/>
          </a:xfrm>
        </p:spPr>
        <p:txBody>
          <a:bodyPr/>
          <a:lstStyle/>
          <a:p>
            <a:r>
              <a:rPr lang="en-US" sz="2667" dirty="0"/>
              <a:t>Sector of a Circle</a:t>
            </a:r>
          </a:p>
          <a:p>
            <a:pPr marL="609585" indent="-609585">
              <a:buFont typeface="Arial" pitchFamily="34" charset="0"/>
              <a:buChar char="•"/>
            </a:pPr>
            <a:r>
              <a:rPr lang="en-US" sz="2667" dirty="0"/>
              <a:t>Fraction of a Circle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Areas of Circles and Sectors (11.2)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470062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Area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1962506"/>
                <a:ext cx="11277600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62506"/>
                <a:ext cx="112776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4155758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Area of a Sector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4648202"/>
                <a:ext cx="11277600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Arc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Measure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360°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⋅</m:t>
                      </m:r>
                      <m:r>
                        <a:rPr lang="en-US" sz="32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48202"/>
                <a:ext cx="112776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2" y="2590801"/>
            <a:ext cx="2133599" cy="207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Geometry</a:t>
            </a:r>
          </a:p>
          <a:p>
            <a:pPr lvl="1"/>
            <a:r>
              <a:rPr lang="en-US" i="1" dirty="0"/>
              <a:t>By Larson and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91200" y="5257800"/>
            <a:ext cx="6400800" cy="1595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Slides created by </a:t>
            </a:r>
          </a:p>
          <a:p>
            <a:r>
              <a:rPr lang="en-US" sz="3200" dirty="0"/>
              <a:t>Richard Wright, Andrews Academy </a:t>
            </a:r>
          </a:p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area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⨀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 area of red sector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 area of blue sector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250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Areas of Circles and Sectors (11.2)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00" y="1371603"/>
            <a:ext cx="3186521" cy="313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3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area of the figure.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Areas of Circles and Sectors (11.2)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01" y="1447801"/>
            <a:ext cx="3156788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15FD815-1233-4A90-B43F-408FA697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the angle measures in regular polygons.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areas of regular polygons.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481012-A94A-424E-BB6E-A99F330D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11.5 Areas of Regular Polygons (11.3)</a:t>
            </a:r>
          </a:p>
        </p:txBody>
      </p:sp>
    </p:spTree>
    <p:extLst>
      <p:ext uri="{BB962C8B-B14F-4D97-AF65-F5344CB8AC3E}">
        <p14:creationId xmlns:p14="http://schemas.microsoft.com/office/powerpoint/2010/main" val="130132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Areas of Regular Polygons (11.3)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09600" y="1600202"/>
                <a:ext cx="10972800" cy="4530725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/>
                  <a:t>Now that we know how to find the area of a triangle we can find the area of any polygon since it can be broken up into triangles.  </a:t>
                </a:r>
              </a:p>
              <a:p>
                <a:r>
                  <a:rPr lang="en-US" dirty="0"/>
                  <a:t>For example find the area of a stop sign.  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𝑃𝑎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09600" y="1600202"/>
                <a:ext cx="10972800" cy="4530725"/>
              </a:xfrm>
              <a:prstGeom prst="rect">
                <a:avLst/>
              </a:prstGeom>
              <a:blipFill>
                <a:blip r:embed="rId3"/>
                <a:stretch>
                  <a:fillRect l="-1389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6807200" y="3886200"/>
            <a:ext cx="2438400" cy="2387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6807200" y="3886200"/>
            <a:ext cx="2438400" cy="2387600"/>
            <a:chOff x="3264" y="1680"/>
            <a:chExt cx="1152" cy="1152"/>
          </a:xfrm>
        </p:grpSpPr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 flipV="1">
              <a:off x="3264" y="2016"/>
              <a:ext cx="1152" cy="480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3264" y="2016"/>
              <a:ext cx="1152" cy="480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3600" y="1680"/>
              <a:ext cx="480" cy="1152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H="1" flipV="1">
              <a:off x="3600" y="1680"/>
              <a:ext cx="480" cy="1152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37902" name="Group 14"/>
          <p:cNvGrpSpPr>
            <a:grpSpLocks/>
          </p:cNvGrpSpPr>
          <p:nvPr/>
        </p:nvGrpSpPr>
        <p:grpSpPr bwMode="auto">
          <a:xfrm>
            <a:off x="6807200" y="3886200"/>
            <a:ext cx="2438400" cy="2387600"/>
            <a:chOff x="3264" y="1680"/>
            <a:chExt cx="1152" cy="1152"/>
          </a:xfrm>
        </p:grpSpPr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>
              <a:off x="3840" y="1680"/>
              <a:ext cx="0" cy="1152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3429" y="1845"/>
              <a:ext cx="816" cy="816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V="1">
              <a:off x="3429" y="1851"/>
              <a:ext cx="816" cy="816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>
              <a:off x="3264" y="2256"/>
              <a:ext cx="1152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5800727" y="4653678"/>
            <a:ext cx="819151" cy="865073"/>
            <a:chOff x="2784" y="2016"/>
            <a:chExt cx="387" cy="480"/>
          </a:xfrm>
        </p:grpSpPr>
        <p:sp>
          <p:nvSpPr>
            <p:cNvPr id="37903" name="AutoShape 15"/>
            <p:cNvSpPr>
              <a:spLocks/>
            </p:cNvSpPr>
            <p:nvPr/>
          </p:nvSpPr>
          <p:spPr bwMode="auto">
            <a:xfrm>
              <a:off x="2982" y="2016"/>
              <a:ext cx="169" cy="480"/>
            </a:xfrm>
            <a:prstGeom prst="leftBrace">
              <a:avLst>
                <a:gd name="adj1" fmla="val 23669"/>
                <a:gd name="adj2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2784" y="2130"/>
              <a:ext cx="387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ysClr val="windowText" lastClr="000000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8026400" y="4249104"/>
            <a:ext cx="3524251" cy="636188"/>
            <a:chOff x="2688" y="2832"/>
            <a:chExt cx="1665" cy="353"/>
          </a:xfrm>
        </p:grpSpPr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 flipH="1" flipV="1">
              <a:off x="2688" y="2832"/>
              <a:ext cx="1066" cy="1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3716" y="2861"/>
              <a:ext cx="637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ysClr val="windowText" lastClr="000000"/>
                  </a:solidFill>
                  <a:latin typeface="Arial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378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Areas of Regular Polygons (11.3)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3"/>
            <a:ext cx="10972800" cy="17679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Apothem</a:t>
            </a:r>
          </a:p>
          <a:p>
            <a:pPr lvl="1"/>
            <a:r>
              <a:rPr lang="en-US" dirty="0"/>
              <a:t>A segment drawn from the center of a regular polygon perpendicular to the edge (also bisects edge)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313149"/>
            <a:ext cx="11277600" cy="625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67" dirty="0"/>
              <a:t>Area of a Regular Polygon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965768"/>
                <a:ext cx="11277600" cy="16243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67" i="1">
                          <a:latin typeface="Cambria Math"/>
                        </a:rPr>
                        <m:t>𝐴</m:t>
                      </m:r>
                      <m:r>
                        <a:rPr lang="en-US" sz="3467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67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467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467" i="1">
                          <a:latin typeface="Cambria Math"/>
                        </a:rPr>
                        <m:t>𝑃𝑎</m:t>
                      </m:r>
                    </m:oMath>
                  </m:oMathPara>
                </a14:m>
                <a:endParaRPr lang="en-US" sz="3467" dirty="0"/>
              </a:p>
              <a:p>
                <a:r>
                  <a:rPr lang="en-US" sz="3467" dirty="0"/>
                  <a:t>Where </a:t>
                </a:r>
                <a:r>
                  <a:rPr lang="en-US" sz="3467" i="1" dirty="0"/>
                  <a:t>P</a:t>
                </a:r>
                <a:r>
                  <a:rPr lang="en-US" sz="3467" dirty="0"/>
                  <a:t> is the perimeter and </a:t>
                </a:r>
                <a:r>
                  <a:rPr lang="en-US" sz="3467" i="1" dirty="0"/>
                  <a:t>a</a:t>
                </a:r>
                <a:r>
                  <a:rPr lang="en-US" sz="3467" dirty="0"/>
                  <a:t> is the apothem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65768"/>
                <a:ext cx="11277600" cy="1624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89C6FD2-9F50-4304-9387-61672E99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1" y="3368164"/>
            <a:ext cx="2743199" cy="20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Areas of Regular Polygons (11.3)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09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09600" y="1600202"/>
                <a:ext cx="10972800" cy="4530725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US" dirty="0"/>
                  <a:t>Typical steps to find area of regular polygon</a:t>
                </a:r>
              </a:p>
              <a:p>
                <a:r>
                  <a:rPr lang="en-US" dirty="0"/>
                  <a:t>Find ½ of central angle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360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Use trigonometry to find apothem</a:t>
                </a:r>
              </a:p>
              <a:p>
                <a:pPr lvl="1"/>
                <a:r>
                  <a:rPr lang="en-US" dirty="0"/>
                  <a:t>tan, sin, cos</a:t>
                </a:r>
              </a:p>
              <a:p>
                <a:pPr marL="0" lvl="1" indent="0">
                  <a:buNone/>
                </a:pPr>
                <a:r>
                  <a:rPr lang="en-US" dirty="0"/>
                  <a:t>Find perimeter</a:t>
                </a:r>
              </a:p>
              <a:p>
                <a:pPr lvl="1"/>
                <a:r>
                  <a:rPr lang="en-US" i="1" dirty="0"/>
                  <a:t>P</a:t>
                </a:r>
                <a:r>
                  <a:rPr lang="en-US" dirty="0"/>
                  <a:t> = </a:t>
                </a:r>
                <a:r>
                  <a:rPr lang="en-US" i="1" dirty="0"/>
                  <a:t>ns</a:t>
                </a:r>
              </a:p>
              <a:p>
                <a:pPr marL="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𝑃𝑎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09600" y="1600202"/>
                <a:ext cx="10972800" cy="4530725"/>
              </a:xfrm>
              <a:prstGeom prst="rect">
                <a:avLst/>
              </a:prstGeom>
              <a:blipFill>
                <a:blip r:embed="rId3"/>
                <a:stretch>
                  <a:fillRect l="-1278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7143749" y="4038601"/>
            <a:ext cx="2438400" cy="2499361"/>
          </a:xfrm>
          <a:prstGeom prst="octagon">
            <a:avLst>
              <a:gd name="adj" fmla="val 28454"/>
            </a:avLst>
          </a:prstGeom>
          <a:solidFill>
            <a:schemeClr val="accent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/>
          </a:p>
        </p:txBody>
      </p:sp>
      <p:grpSp>
        <p:nvGrpSpPr>
          <p:cNvPr id="89094" name="Group 6"/>
          <p:cNvGrpSpPr>
            <a:grpSpLocks/>
          </p:cNvGrpSpPr>
          <p:nvPr/>
        </p:nvGrpSpPr>
        <p:grpSpPr bwMode="auto">
          <a:xfrm>
            <a:off x="7143749" y="4038601"/>
            <a:ext cx="2438400" cy="2499361"/>
            <a:chOff x="3264" y="1680"/>
            <a:chExt cx="1152" cy="1152"/>
          </a:xfrm>
        </p:grpSpPr>
        <p:sp>
          <p:nvSpPr>
            <p:cNvPr id="89095" name="Line 7"/>
            <p:cNvSpPr>
              <a:spLocks noChangeShapeType="1"/>
            </p:cNvSpPr>
            <p:nvPr/>
          </p:nvSpPr>
          <p:spPr bwMode="auto">
            <a:xfrm flipV="1">
              <a:off x="3264" y="2016"/>
              <a:ext cx="1152" cy="48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9096" name="Line 8"/>
            <p:cNvSpPr>
              <a:spLocks noChangeShapeType="1"/>
            </p:cNvSpPr>
            <p:nvPr/>
          </p:nvSpPr>
          <p:spPr bwMode="auto">
            <a:xfrm>
              <a:off x="3264" y="2016"/>
              <a:ext cx="1152" cy="48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9097" name="Line 9"/>
            <p:cNvSpPr>
              <a:spLocks noChangeShapeType="1"/>
            </p:cNvSpPr>
            <p:nvPr/>
          </p:nvSpPr>
          <p:spPr bwMode="auto">
            <a:xfrm flipV="1">
              <a:off x="3600" y="1680"/>
              <a:ext cx="480" cy="1152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9098" name="Line 10"/>
            <p:cNvSpPr>
              <a:spLocks noChangeShapeType="1"/>
            </p:cNvSpPr>
            <p:nvPr/>
          </p:nvSpPr>
          <p:spPr bwMode="auto">
            <a:xfrm flipH="1" flipV="1">
              <a:off x="3600" y="1680"/>
              <a:ext cx="480" cy="1152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89099" name="Group 11"/>
          <p:cNvGrpSpPr>
            <a:grpSpLocks/>
          </p:cNvGrpSpPr>
          <p:nvPr/>
        </p:nvGrpSpPr>
        <p:grpSpPr bwMode="auto">
          <a:xfrm>
            <a:off x="7143749" y="4038601"/>
            <a:ext cx="2438400" cy="2499361"/>
            <a:chOff x="3264" y="1680"/>
            <a:chExt cx="1152" cy="1152"/>
          </a:xfrm>
        </p:grpSpPr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>
              <a:off x="3840" y="1680"/>
              <a:ext cx="0" cy="1152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>
              <a:off x="3429" y="1845"/>
              <a:ext cx="816" cy="816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9102" name="Line 14"/>
            <p:cNvSpPr>
              <a:spLocks noChangeShapeType="1"/>
            </p:cNvSpPr>
            <p:nvPr/>
          </p:nvSpPr>
          <p:spPr bwMode="auto">
            <a:xfrm flipV="1">
              <a:off x="3429" y="1851"/>
              <a:ext cx="816" cy="816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>
              <a:off x="3264" y="2256"/>
              <a:ext cx="1152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6127753" y="4966967"/>
            <a:ext cx="819151" cy="917897"/>
            <a:chOff x="2784" y="2016"/>
            <a:chExt cx="387" cy="480"/>
          </a:xfrm>
        </p:grpSpPr>
        <p:sp>
          <p:nvSpPr>
            <p:cNvPr id="89105" name="AutoShape 17"/>
            <p:cNvSpPr>
              <a:spLocks/>
            </p:cNvSpPr>
            <p:nvPr/>
          </p:nvSpPr>
          <p:spPr bwMode="auto">
            <a:xfrm>
              <a:off x="2982" y="2016"/>
              <a:ext cx="169" cy="480"/>
            </a:xfrm>
            <a:prstGeom prst="leftBrace">
              <a:avLst>
                <a:gd name="adj1" fmla="val 23669"/>
                <a:gd name="adj2" fmla="val 50000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89106" name="Text Box 18"/>
            <p:cNvSpPr txBox="1">
              <a:spLocks noChangeArrowheads="1"/>
            </p:cNvSpPr>
            <p:nvPr/>
          </p:nvSpPr>
          <p:spPr bwMode="auto">
            <a:xfrm>
              <a:off x="2784" y="2130"/>
              <a:ext cx="38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9107" name="Group 19"/>
          <p:cNvGrpSpPr>
            <a:grpSpLocks/>
          </p:cNvGrpSpPr>
          <p:nvPr/>
        </p:nvGrpSpPr>
        <p:grpSpPr bwMode="auto">
          <a:xfrm>
            <a:off x="8362949" y="4750823"/>
            <a:ext cx="3524251" cy="640615"/>
            <a:chOff x="2688" y="2832"/>
            <a:chExt cx="1665" cy="335"/>
          </a:xfrm>
        </p:grpSpPr>
        <p:sp>
          <p:nvSpPr>
            <p:cNvPr id="89108" name="Line 20"/>
            <p:cNvSpPr>
              <a:spLocks noChangeShapeType="1"/>
            </p:cNvSpPr>
            <p:nvPr/>
          </p:nvSpPr>
          <p:spPr bwMode="auto">
            <a:xfrm flipH="1" flipV="1">
              <a:off x="2688" y="2832"/>
              <a:ext cx="1066" cy="1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9109" name="Text Box 21"/>
            <p:cNvSpPr txBox="1">
              <a:spLocks noChangeArrowheads="1"/>
            </p:cNvSpPr>
            <p:nvPr/>
          </p:nvSpPr>
          <p:spPr bwMode="auto">
            <a:xfrm>
              <a:off x="3716" y="2861"/>
              <a:ext cx="63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3"/>
          </p:nvPr>
        </p:nvSpPr>
        <p:spPr/>
        <p:txBody>
          <a:bodyPr/>
          <a:lstStyle/>
          <a:p>
            <a:pPr lvl="1"/>
            <a:r>
              <a:rPr lang="en-US"/>
              <a:t>Find the area of the regular polygon.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Areas of Regular Polygons (11.3)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0200"/>
            <a:ext cx="2743197" cy="26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3743" y="1082391"/>
            <a:ext cx="2946397" cy="27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 regular hexagon is inscribed in a circle with a diameter of 32 units. Find the area of the hexagon.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Areas of Regular Polygons (11.3)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8466A-3714-475E-A491-80731F2BA2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8686800" y="1728265"/>
            <a:ext cx="3402169" cy="34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9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30D302C-E3FF-479D-B544-9F451845F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probabilities involving segments.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probabilities involving areas.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6AB6AC-226B-4DD5-A581-3B94F201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11.6 Use Geometric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653002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type="body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Let’s say you are listening to a radio contest where you hear a song and call in and name it.  </a:t>
                </a:r>
              </a:p>
              <a:p>
                <a:pPr lvl="1"/>
                <a:r>
                  <a:rPr lang="en-US" dirty="0"/>
                  <a:t>The song was supposed to be played between 12:00 and 1:00, but you can only listen from 12:20 to 1:00 because that is when you get out of class.  </a:t>
                </a:r>
              </a:p>
              <a:p>
                <a:pPr lvl="1"/>
                <a:r>
                  <a:rPr lang="en-US" dirty="0"/>
                  <a:t>What is the probability that you will hear the song?</a:t>
                </a:r>
              </a:p>
              <a:p>
                <a:pPr lvl="1"/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Probability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Favorable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Outcomes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Total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Outcomes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But we have basically a line (timeline), so Probability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≈67%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blipFill>
                <a:blip r:embed="rId3"/>
                <a:stretch>
                  <a:fillRect l="-1150" t="-3087" r="-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11.6 Use Geometric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CC9EE5A-2C62-40A6-B603-EADA2545F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the perimeter of rectangles and triangles.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the area of rectangles and triangles.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8C4477-BDF9-46D3-A327-1BF4D3F3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11.1 Areas of Triangles and Parallelograms (1.4)</a:t>
            </a:r>
          </a:p>
        </p:txBody>
      </p:sp>
    </p:spTree>
    <p:extLst>
      <p:ext uri="{BB962C8B-B14F-4D97-AF65-F5344CB8AC3E}">
        <p14:creationId xmlns:p14="http://schemas.microsoft.com/office/powerpoint/2010/main" val="1220333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11.6 Use Geometric Probability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439337" y="5053408"/>
            <a:ext cx="84772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223437" y="4978798"/>
            <a:ext cx="730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A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976037" y="5035947"/>
            <a:ext cx="730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C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9679516" y="5048647"/>
            <a:ext cx="730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400" y="1417321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Length Probability Postulate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400" y="2032873"/>
                <a:ext cx="11277600" cy="249164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If a point on AB is chosen at random and C is between A and B, then the probability that the point is on AC is (Length of AC)/(Length of AB).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𝐴𝐶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2032873"/>
                <a:ext cx="11277600" cy="2491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410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11.6 Use Geometric Probability</a:t>
            </a:r>
          </a:p>
        </p:txBody>
      </p: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2919941" y="5135564"/>
            <a:ext cx="4646083" cy="935038"/>
            <a:chOff x="1003" y="2887"/>
            <a:chExt cx="2195" cy="589"/>
          </a:xfrm>
        </p:grpSpPr>
        <p:sp>
          <p:nvSpPr>
            <p:cNvPr id="48132" name="Rectangle 4"/>
            <p:cNvSpPr>
              <a:spLocks noChangeArrowheads="1"/>
            </p:cNvSpPr>
            <p:nvPr/>
          </p:nvSpPr>
          <p:spPr bwMode="auto">
            <a:xfrm>
              <a:off x="1003" y="2887"/>
              <a:ext cx="2195" cy="5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48133" name="Oval 5"/>
            <p:cNvSpPr>
              <a:spLocks noChangeArrowheads="1"/>
            </p:cNvSpPr>
            <p:nvPr/>
          </p:nvSpPr>
          <p:spPr bwMode="auto">
            <a:xfrm>
              <a:off x="1850" y="2934"/>
              <a:ext cx="1254" cy="48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1132" y="3056"/>
              <a:ext cx="32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Arial" charset="0"/>
                </a:rPr>
                <a:t>A</a:t>
              </a: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2141" y="3070"/>
              <a:ext cx="52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Arial" charset="0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9900" y="1596191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Area Probability Postulate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9900" y="2211744"/>
                <a:ext cx="11277600" cy="24444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/>
                  <a:t>If a point in region A is chosen at random, then the probability that the point is in region B, which is in the interior of region A, is (Area of region B) / (Area of region A)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𝐴𝑟𝑒𝑎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𝑜𝑓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𝐴𝑟𝑒𝑎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𝑜𝑓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2211744"/>
                <a:ext cx="11277600" cy="2444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056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18DF7-A5D0-4D5E-B629-67C9B4976E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Find the probability that a random point is in the shaded region.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F9FCDB-A784-4590-832F-24D9D785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11.6 Use Geometric Probability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6C198-03CC-4FF9-B0CD-998317054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575" y="1600200"/>
            <a:ext cx="4994424" cy="49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2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19C24-F236-411F-B2CE-12C3F63197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Find the probability that a random point is in the shaded region.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94BCD-AB09-46D6-B5F4-13F4E877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11.6 Use Geometric Probability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253D1-1971-474E-B8E3-662F8F7D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676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7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11.1 Areas of Triangles and Parallelograms (1.4)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1295401"/>
            <a:ext cx="11277600" cy="625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67" dirty="0"/>
              <a:t>Area of a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0" y="1915163"/>
                <a:ext cx="11277600" cy="11594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67" i="1">
                          <a:latin typeface="Cambria Math"/>
                        </a:rPr>
                        <m:t>𝐴</m:t>
                      </m:r>
                      <m:r>
                        <a:rPr lang="en-US" sz="3467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4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67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3467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467" dirty="0"/>
              </a:p>
              <a:p>
                <a:r>
                  <a:rPr lang="en-US" sz="3467" dirty="0"/>
                  <a:t>Where </a:t>
                </a:r>
                <a:r>
                  <a:rPr lang="en-US" sz="3467" i="1" dirty="0"/>
                  <a:t>s</a:t>
                </a:r>
                <a:r>
                  <a:rPr lang="en-US" sz="3467" dirty="0"/>
                  <a:t> is the length of a side.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915163"/>
                <a:ext cx="11277600" cy="1159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8901" y="751584"/>
            <a:ext cx="2095499" cy="237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000" y="3282315"/>
            <a:ext cx="11277600" cy="625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67" dirty="0"/>
              <a:t>Area Congruence Postulate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" y="3937694"/>
            <a:ext cx="11277600" cy="625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67" dirty="0"/>
              <a:t>If 2 polygons are congruent, then they have the same area.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" y="4800602"/>
            <a:ext cx="11277600" cy="625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67" dirty="0"/>
              <a:t>Area Addition Postulate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5435470"/>
            <a:ext cx="11277600" cy="1159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67" dirty="0"/>
              <a:t>The total area is the sum of the areas of the </a:t>
            </a:r>
            <a:r>
              <a:rPr lang="en-US" sz="3467" dirty="0" err="1"/>
              <a:t>nonoverlapping</a:t>
            </a:r>
            <a:r>
              <a:rPr lang="en-US" sz="3467" dirty="0"/>
              <a:t> parts.</a:t>
            </a:r>
          </a:p>
        </p:txBody>
      </p:sp>
    </p:spTree>
    <p:extLst>
      <p:ext uri="{BB962C8B-B14F-4D97-AF65-F5344CB8AC3E}">
        <p14:creationId xmlns:p14="http://schemas.microsoft.com/office/powerpoint/2010/main" val="31549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11.1 Areas of Triangles and Parallelograms (1.4)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1295401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Area of a Rectangle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0" y="1910953"/>
                <a:ext cx="11277600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𝑏h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Where </a:t>
                </a:r>
                <a:r>
                  <a:rPr lang="en-US" sz="3200" i="1" dirty="0"/>
                  <a:t>b</a:t>
                </a:r>
                <a:r>
                  <a:rPr lang="en-US" sz="3200" dirty="0"/>
                  <a:t> is the base and </a:t>
                </a:r>
                <a:r>
                  <a:rPr lang="en-US" sz="3200" i="1" dirty="0"/>
                  <a:t>h </a:t>
                </a:r>
                <a:r>
                  <a:rPr lang="en-US" sz="3200" dirty="0"/>
                  <a:t>is the height.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910953"/>
                <a:ext cx="11277600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00591"/>
            <a:ext cx="2641600" cy="203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000" y="3018950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Area of a Parallelogram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000" y="3634503"/>
                <a:ext cx="11277600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𝑏h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Where </a:t>
                </a:r>
                <a:r>
                  <a:rPr lang="en-US" sz="3200" i="1" dirty="0"/>
                  <a:t>b</a:t>
                </a:r>
                <a:r>
                  <a:rPr lang="en-US" sz="3200" dirty="0"/>
                  <a:t> is the base and </a:t>
                </a:r>
                <a:r>
                  <a:rPr lang="en-US" sz="3200" i="1" dirty="0"/>
                  <a:t>h </a:t>
                </a:r>
                <a:r>
                  <a:rPr lang="en-US" sz="3200" dirty="0"/>
                  <a:t>is the height.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634503"/>
                <a:ext cx="11277600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895601"/>
            <a:ext cx="2641600" cy="178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8000" y="4742499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Area of a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8000" y="5320486"/>
                <a:ext cx="11277600" cy="15067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𝑏h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Where </a:t>
                </a:r>
                <a:r>
                  <a:rPr lang="en-US" sz="3200" i="1" dirty="0"/>
                  <a:t>b</a:t>
                </a:r>
                <a:r>
                  <a:rPr lang="en-US" sz="3200" dirty="0"/>
                  <a:t> is the base and </a:t>
                </a:r>
                <a:r>
                  <a:rPr lang="en-US" sz="3200" i="1" dirty="0"/>
                  <a:t>h </a:t>
                </a:r>
                <a:r>
                  <a:rPr lang="en-US" sz="3200" dirty="0"/>
                  <a:t>is the height.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5320486"/>
                <a:ext cx="11277600" cy="1506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45" y="4685284"/>
            <a:ext cx="1676055" cy="197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Find the perimeter and area of the polygon.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11.1 Areas of Triangles and Parallelograms (1.4)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3601"/>
            <a:ext cx="4175423" cy="179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66" y="2147657"/>
            <a:ext cx="3809935" cy="184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03" y="4417594"/>
            <a:ext cx="4502147" cy="159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09585" indent="-609585">
              <a:buFont typeface="Arial" pitchFamily="34" charset="0"/>
              <a:buChar char="•"/>
            </a:pPr>
            <a:r>
              <a:rPr lang="en-US" dirty="0"/>
              <a:t>A parallelogram has an area of 153 in</a:t>
            </a:r>
            <a:r>
              <a:rPr lang="en-US" baseline="30000" dirty="0"/>
              <a:t>2</a:t>
            </a:r>
            <a:r>
              <a:rPr lang="en-US" dirty="0"/>
              <a:t> and a height of 17 in.  What is the length of the base?</a:t>
            </a:r>
          </a:p>
          <a:p>
            <a:pPr marL="609585" indent="-609585">
              <a:buFont typeface="Arial" pitchFamily="34" charset="0"/>
              <a:buChar char="•"/>
            </a:pPr>
            <a:endParaRPr lang="en-US" dirty="0"/>
          </a:p>
          <a:p>
            <a:pPr marL="609585" indent="-609585">
              <a:buFont typeface="Arial" pitchFamily="34" charset="0"/>
              <a:buChar char="•"/>
            </a:pPr>
            <a:r>
              <a:rPr lang="en-US" dirty="0"/>
              <a:t>Find the area.</a:t>
            </a:r>
          </a:p>
          <a:p>
            <a:pPr marL="609585" indent="-609585">
              <a:buFont typeface="Arial" pitchFamily="34" charset="0"/>
              <a:buChar char="•"/>
            </a:pPr>
            <a:endParaRPr lang="en-US" dirty="0"/>
          </a:p>
          <a:p>
            <a:pPr marL="609585" indent="-609585">
              <a:buFont typeface="Arial" pitchFamily="34" charset="0"/>
              <a:buChar char="•"/>
            </a:pPr>
            <a:endParaRPr lang="en-US" dirty="0"/>
          </a:p>
          <a:p>
            <a:pPr marL="609585" indent="-609585">
              <a:buFont typeface="Arial" pitchFamily="34" charset="0"/>
              <a:buChar char="•"/>
            </a:pPr>
            <a:endParaRPr lang="en-US" dirty="0"/>
          </a:p>
          <a:p>
            <a:pPr marL="609585" indent="-60958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11.1 Areas of Triangles and Parallelograms (1.4)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A830E0-9D37-420F-8C45-52FCD61F2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6190"/>
            <a:ext cx="5096971" cy="32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44D5C39-3FAF-4DED-BAE9-8E2A76707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the area of trapezoids.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the area of rhombuses.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find the area of kites.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EB834C-CE0C-404B-8E05-B7B4EF1E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7200"/>
            <a:ext cx="12192000" cy="1984248"/>
          </a:xfrm>
        </p:spPr>
        <p:txBody>
          <a:bodyPr/>
          <a:lstStyle/>
          <a:p>
            <a:r>
              <a:rPr lang="en-US" dirty="0"/>
              <a:t>11.2 Areas of Trapezoids, Rhombuses, and Kites (11.3)</a:t>
            </a:r>
          </a:p>
        </p:txBody>
      </p:sp>
    </p:spTree>
    <p:extLst>
      <p:ext uri="{BB962C8B-B14F-4D97-AF65-F5344CB8AC3E}">
        <p14:creationId xmlns:p14="http://schemas.microsoft.com/office/powerpoint/2010/main" val="421170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11.2 Areas of Trapezoids, Rhombuses, and Kites (11.3)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1447802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Area of a Trapezoid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0" y="2062347"/>
                <a:ext cx="11277600" cy="15067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Where </a:t>
                </a:r>
                <a:r>
                  <a:rPr lang="en-US" sz="3200" i="1" dirty="0"/>
                  <a:t>h</a:t>
                </a:r>
                <a:r>
                  <a:rPr lang="en-US" sz="3200" dirty="0"/>
                  <a:t> is the height and </a:t>
                </a:r>
                <a:r>
                  <a:rPr lang="en-US" sz="3200" i="1" dirty="0"/>
                  <a:t>b</a:t>
                </a:r>
                <a:r>
                  <a:rPr lang="en-US" sz="3200" i="1" baseline="-25000" dirty="0"/>
                  <a:t>1</a:t>
                </a:r>
                <a:r>
                  <a:rPr lang="en-US" sz="3200" i="1" dirty="0"/>
                  <a:t> </a:t>
                </a:r>
                <a:r>
                  <a:rPr lang="en-US" sz="3200" dirty="0"/>
                  <a:t>and</a:t>
                </a:r>
                <a:r>
                  <a:rPr lang="en-US" sz="3200" i="1" dirty="0"/>
                  <a:t> b</a:t>
                </a:r>
                <a:r>
                  <a:rPr lang="en-US" sz="3200" i="1" baseline="-25000" dirty="0"/>
                  <a:t>2</a:t>
                </a:r>
                <a:r>
                  <a:rPr lang="en-US" sz="3200" dirty="0"/>
                  <a:t> are the bases.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062347"/>
                <a:ext cx="11277600" cy="1506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8000" y="3733801"/>
            <a:ext cx="1127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Area of a Rhombus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000" y="4349354"/>
                <a:ext cx="11277600" cy="15067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Where </a:t>
                </a:r>
                <a:r>
                  <a:rPr lang="en-US" sz="3200" i="1" dirty="0"/>
                  <a:t>d</a:t>
                </a:r>
                <a:r>
                  <a:rPr lang="en-US" sz="3200" i="1" baseline="-25000" dirty="0"/>
                  <a:t>1</a:t>
                </a:r>
                <a:r>
                  <a:rPr lang="en-US" sz="3200" i="1" dirty="0"/>
                  <a:t> </a:t>
                </a:r>
                <a:r>
                  <a:rPr lang="en-US" sz="3200" dirty="0"/>
                  <a:t>and </a:t>
                </a:r>
                <a:r>
                  <a:rPr lang="en-US" sz="3200" i="1" dirty="0"/>
                  <a:t>d</a:t>
                </a:r>
                <a:r>
                  <a:rPr lang="en-US" sz="3200" i="1" baseline="-25000" dirty="0"/>
                  <a:t>2</a:t>
                </a:r>
                <a:r>
                  <a:rPr lang="en-US" sz="3200" baseline="-25000" dirty="0"/>
                  <a:t> </a:t>
                </a:r>
                <a:r>
                  <a:rPr lang="en-US" sz="3200" dirty="0"/>
                  <a:t>are the diagonals.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349354"/>
                <a:ext cx="11277600" cy="1506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691809"/>
            <a:ext cx="2844800" cy="20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22" y="3505200"/>
            <a:ext cx="34483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8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Century Gothic-Cambri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9932</TotalTime>
  <Words>1967</Words>
  <Application>Microsoft Office PowerPoint</Application>
  <PresentationFormat>Widescreen</PresentationFormat>
  <Paragraphs>347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</vt:lpstr>
      <vt:lpstr>Cambria Math</vt:lpstr>
      <vt:lpstr>Century Gothic</vt:lpstr>
      <vt:lpstr>Comic Sans MS</vt:lpstr>
      <vt:lpstr>Tahoma</vt:lpstr>
      <vt:lpstr>Tunga</vt:lpstr>
      <vt:lpstr>Wingdings</vt:lpstr>
      <vt:lpstr>Mylar</vt:lpstr>
      <vt:lpstr>Measuring Length and Area</vt:lpstr>
      <vt:lpstr>PowerPoint Presentation</vt:lpstr>
      <vt:lpstr>11.1 Areas of Triangles and Parallelograms (1.4)</vt:lpstr>
      <vt:lpstr>11.1 Areas of Triangles and Parallelograms (1.4)</vt:lpstr>
      <vt:lpstr>11.1 Areas of Triangles and Parallelograms (1.4)</vt:lpstr>
      <vt:lpstr>11.1 Areas of Triangles and Parallelograms (1.4)</vt:lpstr>
      <vt:lpstr>11.1 Areas of Triangles and Parallelograms (1.4)</vt:lpstr>
      <vt:lpstr>11.2 Areas of Trapezoids, Rhombuses, and Kites (11.3)</vt:lpstr>
      <vt:lpstr>11.2 Areas of Trapezoids, Rhombuses, and Kites (11.3)</vt:lpstr>
      <vt:lpstr>11.2 Areas of Trapezoids, Rhombuses, and Kites (11.3)</vt:lpstr>
      <vt:lpstr>11.2 Areas of Trapezoids, Rhombuses, and Kites (11.3)</vt:lpstr>
      <vt:lpstr>11.3 Circumference and Arc Length (11.1)</vt:lpstr>
      <vt:lpstr>11.3 Circumference and Arc Length (11.1)</vt:lpstr>
      <vt:lpstr>11.3 Circumference and Arc Length (11.1)</vt:lpstr>
      <vt:lpstr>11.3 Circumference and Arc Length (11.1)</vt:lpstr>
      <vt:lpstr>11.3 Circumference and Arc Length (11.1)</vt:lpstr>
      <vt:lpstr>11.3 Circumference and Arc Length (11.1)</vt:lpstr>
      <vt:lpstr>11.4 Areas of Circles and Sectors (11.2)</vt:lpstr>
      <vt:lpstr>11.4 Areas of Circles and Sectors (11.2)</vt:lpstr>
      <vt:lpstr>11.4 Areas of Circles and Sectors (11.2)</vt:lpstr>
      <vt:lpstr>11.4 Areas of Circles and Sectors (11.2)</vt:lpstr>
      <vt:lpstr>11.5 Areas of Regular Polygons (11.3)</vt:lpstr>
      <vt:lpstr>11.5 Areas of Regular Polygons (11.3)</vt:lpstr>
      <vt:lpstr>11.5 Areas of Regular Polygons (11.3)</vt:lpstr>
      <vt:lpstr>11.5 Areas of Regular Polygons (11.3)</vt:lpstr>
      <vt:lpstr>11.5 Areas of Regular Polygons (11.3)</vt:lpstr>
      <vt:lpstr>11.5 Areas of Regular Polygons (11.3)</vt:lpstr>
      <vt:lpstr>11.6 Use Geometric Probability</vt:lpstr>
      <vt:lpstr>11.6 Use Geometric Probability</vt:lpstr>
      <vt:lpstr>11.6 Use Geometric Probability</vt:lpstr>
      <vt:lpstr>11.6 Use Geometric Probability</vt:lpstr>
      <vt:lpstr>11.6 Use Geometric Probability</vt:lpstr>
      <vt:lpstr>11.6 Use Geometric Probability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 Wright</dc:creator>
  <cp:lastModifiedBy>Richard Wright</cp:lastModifiedBy>
  <cp:revision>71</cp:revision>
  <cp:lastPrinted>2011-03-22T20:08:07Z</cp:lastPrinted>
  <dcterms:created xsi:type="dcterms:W3CDTF">2011-03-22T14:13:29Z</dcterms:created>
  <dcterms:modified xsi:type="dcterms:W3CDTF">2023-04-18T14:00:13Z</dcterms:modified>
</cp:coreProperties>
</file>